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9"/>
  </p:notesMasterIdLst>
  <p:sldIdLst>
    <p:sldId id="256" r:id="rId5"/>
    <p:sldId id="301" r:id="rId6"/>
    <p:sldId id="264" r:id="rId7"/>
    <p:sldId id="262" r:id="rId8"/>
    <p:sldId id="281" r:id="rId9"/>
    <p:sldId id="282" r:id="rId10"/>
    <p:sldId id="283" r:id="rId11"/>
    <p:sldId id="284" r:id="rId12"/>
    <p:sldId id="285" r:id="rId13"/>
    <p:sldId id="286" r:id="rId14"/>
    <p:sldId id="287" r:id="rId15"/>
    <p:sldId id="288" r:id="rId16"/>
    <p:sldId id="291" r:id="rId17"/>
    <p:sldId id="300" r:id="rId18"/>
    <p:sldId id="298" r:id="rId19"/>
    <p:sldId id="302" r:id="rId20"/>
    <p:sldId id="299" r:id="rId21"/>
    <p:sldId id="289" r:id="rId22"/>
    <p:sldId id="292" r:id="rId23"/>
    <p:sldId id="290" r:id="rId24"/>
    <p:sldId id="294" r:id="rId25"/>
    <p:sldId id="295" r:id="rId26"/>
    <p:sldId id="296" r:id="rId27"/>
    <p:sldId id="297" r:id="rId2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AC949"/>
    <a:srgbClr val="EE053E"/>
    <a:srgbClr val="40404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672C5EF-ED75-42C2-9EE8-1197FAB4DE40}" v="136" dt="2019-09-04T14:39:53.381"/>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9"/>
    <p:restoredTop sz="94697"/>
  </p:normalViewPr>
  <p:slideViewPr>
    <p:cSldViewPr snapToObjects="1">
      <p:cViewPr varScale="1">
        <p:scale>
          <a:sx n="97" d="100"/>
          <a:sy n="97" d="100"/>
        </p:scale>
        <p:origin x="38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978AE9-C8C5-4978-9F22-890F4C802494}" type="datetimeFigureOut">
              <a:rPr lang="en-CA" smtClean="0"/>
              <a:t>2023-06-07</a:t>
            </a:fld>
            <a:endParaRPr lang="en-CA"/>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1B3A4A-D62C-440E-8D66-4C11FD882BA3}" type="slidenum">
              <a:rPr lang="en-CA" smtClean="0"/>
              <a:t>‹#›</a:t>
            </a:fld>
            <a:endParaRPr lang="en-CA"/>
          </a:p>
        </p:txBody>
      </p:sp>
    </p:spTree>
    <p:extLst>
      <p:ext uri="{BB962C8B-B14F-4D97-AF65-F5344CB8AC3E}">
        <p14:creationId xmlns:p14="http://schemas.microsoft.com/office/powerpoint/2010/main" val="40057330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5"/>
          </p:nvPr>
        </p:nvSpPr>
        <p:spPr/>
        <p:txBody>
          <a:bodyPr/>
          <a:lstStyle/>
          <a:p>
            <a:fld id="{781B3A4A-D62C-440E-8D66-4C11FD882BA3}" type="slidenum">
              <a:rPr lang="en-CA" smtClean="0"/>
              <a:t>18</a:t>
            </a:fld>
            <a:endParaRPr lang="en-CA"/>
          </a:p>
        </p:txBody>
      </p:sp>
    </p:spTree>
    <p:extLst>
      <p:ext uri="{BB962C8B-B14F-4D97-AF65-F5344CB8AC3E}">
        <p14:creationId xmlns:p14="http://schemas.microsoft.com/office/powerpoint/2010/main" val="301247315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rotWithShape="1">
          <a:blip r:embed="rId2"/>
          <a:stretch>
            <a:fillRect/>
          </a:stretch>
        </a:blipFill>
        <a:effectLst/>
      </p:bgPr>
    </p:bg>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457200" y="4114800"/>
            <a:ext cx="8229600" cy="1066800"/>
          </a:xfrm>
          <a:prstGeom prst="rect">
            <a:avLst/>
          </a:prstGeom>
        </p:spPr>
        <p:txBody>
          <a:bodyPr vert="horz" lIns="91440" tIns="45720" rIns="91440" bIns="45720" rtlCol="0" anchor="ctr">
            <a:noAutofit/>
          </a:bodyPr>
          <a:lstStyle>
            <a:lvl1pPr>
              <a:defRPr cap="none"/>
            </a:lvl1pPr>
          </a:lstStyle>
          <a:p>
            <a:r>
              <a:rPr lang="en-CA" dirty="0"/>
              <a:t>TITLE SLIDE</a:t>
            </a:r>
            <a:br>
              <a:rPr lang="en-CA" dirty="0"/>
            </a:br>
            <a:r>
              <a:rPr lang="en-CA" dirty="0"/>
              <a:t>Subtitle</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bg>
      <p:bgPr>
        <a:blipFill rotWithShape="1">
          <a:blip r:embed="rId2"/>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304800"/>
            <a:ext cx="8229600" cy="838200"/>
          </a:xfrm>
          <a:prstGeom prst="rect">
            <a:avLst/>
          </a:prstGeom>
        </p:spPr>
        <p:txBody>
          <a:bodyPr/>
          <a:lstStyle>
            <a:lvl1pPr algn="l">
              <a:defRPr b="0" i="0" cap="none" baseline="0">
                <a:solidFill>
                  <a:srgbClr val="EE053E"/>
                </a:solidFill>
                <a:latin typeface="Bliss 2 Light"/>
                <a:cs typeface="Bliss 2 Light"/>
              </a:defRPr>
            </a:lvl1pPr>
          </a:lstStyle>
          <a:p>
            <a:r>
              <a:rPr lang="en-CA" dirty="0"/>
              <a:t>Title for new presentation</a:t>
            </a:r>
            <a:endParaRPr lang="en-US" dirty="0"/>
          </a:p>
        </p:txBody>
      </p:sp>
      <p:sp>
        <p:nvSpPr>
          <p:cNvPr id="3" name="Subtitle 2"/>
          <p:cNvSpPr>
            <a:spLocks noGrp="1"/>
          </p:cNvSpPr>
          <p:nvPr>
            <p:ph type="subTitle" idx="1" hasCustomPrompt="1"/>
          </p:nvPr>
        </p:nvSpPr>
        <p:spPr>
          <a:xfrm>
            <a:off x="685800" y="1371600"/>
            <a:ext cx="6400800" cy="609600"/>
          </a:xfrm>
          <a:prstGeom prst="rect">
            <a:avLst/>
          </a:prstGeom>
        </p:spPr>
        <p:txBody>
          <a:bodyPr/>
          <a:lstStyle>
            <a:lvl1pPr marL="0" indent="0" algn="l">
              <a:buNone/>
              <a:defRPr sz="2800" b="0" i="0">
                <a:solidFill>
                  <a:srgbClr val="FFFFFF"/>
                </a:solidFill>
                <a:latin typeface="Bliss 2 Light"/>
                <a:cs typeface="Bliss 2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a:t>Master subtitle style</a:t>
            </a:r>
            <a:endParaRPr lang="en-US" dirty="0"/>
          </a:p>
        </p:txBody>
      </p:sp>
      <p:sp>
        <p:nvSpPr>
          <p:cNvPr id="7" name="Oval 6"/>
          <p:cNvSpPr/>
          <p:nvPr userDrawn="1"/>
        </p:nvSpPr>
        <p:spPr>
          <a:xfrm>
            <a:off x="-152400" y="228600"/>
            <a:ext cx="838200" cy="83820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 Placeholder 9"/>
          <p:cNvSpPr>
            <a:spLocks noGrp="1"/>
          </p:cNvSpPr>
          <p:nvPr>
            <p:ph type="body" sz="quarter" idx="13"/>
          </p:nvPr>
        </p:nvSpPr>
        <p:spPr>
          <a:xfrm>
            <a:off x="4419600" y="2057400"/>
            <a:ext cx="4495800" cy="3733800"/>
          </a:xfrm>
          <a:prstGeom prst="rect">
            <a:avLst/>
          </a:prstGeom>
        </p:spPr>
        <p:txBody>
          <a:bodyPr vert="horz"/>
          <a:lstStyle>
            <a:lvl1pPr>
              <a:buClr>
                <a:srgbClr val="EE053E"/>
              </a:buClr>
              <a:defRPr b="0" i="0">
                <a:solidFill>
                  <a:schemeClr val="bg1"/>
                </a:solidFill>
                <a:latin typeface="Bliss 2 Light"/>
                <a:cs typeface="Bliss 2 Light"/>
              </a:defRPr>
            </a:lvl1pPr>
            <a:lvl2pPr>
              <a:buClr>
                <a:srgbClr val="EE053E"/>
              </a:buClr>
              <a:defRPr b="0" i="0">
                <a:solidFill>
                  <a:schemeClr val="bg1"/>
                </a:solidFill>
                <a:latin typeface="Bliss 2 Light"/>
                <a:cs typeface="Bliss 2 Light"/>
              </a:defRPr>
            </a:lvl2pPr>
            <a:lvl3pPr>
              <a:buClr>
                <a:srgbClr val="EE053E"/>
              </a:buClr>
              <a:defRPr b="0" i="0">
                <a:solidFill>
                  <a:schemeClr val="bg1"/>
                </a:solidFill>
                <a:latin typeface="Bliss 2 Light"/>
                <a:cs typeface="Bliss 2 Light"/>
              </a:defRPr>
            </a:lvl3pPr>
            <a:lvl4pPr>
              <a:buClr>
                <a:srgbClr val="EE053E"/>
              </a:buClr>
              <a:defRPr b="0" i="0">
                <a:solidFill>
                  <a:schemeClr val="bg1"/>
                </a:solidFill>
                <a:latin typeface="Bliss 2 Light"/>
                <a:cs typeface="Bliss 2 Light"/>
              </a:defRPr>
            </a:lvl4pPr>
            <a:lvl5pPr>
              <a:buClr>
                <a:srgbClr val="EE053E"/>
              </a:buClr>
              <a:defRPr b="0" i="0">
                <a:solidFill>
                  <a:schemeClr val="bg1"/>
                </a:solidFill>
                <a:latin typeface="Bliss 2 Light"/>
                <a:cs typeface="Bliss 2 Light"/>
              </a:defRPr>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12" name="Picture Placeholder 11"/>
          <p:cNvSpPr>
            <a:spLocks noGrp="1"/>
          </p:cNvSpPr>
          <p:nvPr>
            <p:ph type="pic" sz="quarter" idx="14"/>
          </p:nvPr>
        </p:nvSpPr>
        <p:spPr>
          <a:xfrm>
            <a:off x="685800" y="2057400"/>
            <a:ext cx="3581400" cy="2438400"/>
          </a:xfrm>
          <a:prstGeom prst="rect">
            <a:avLst/>
          </a:prstGeom>
        </p:spPr>
        <p:txBody>
          <a:bodyPr vert="horz"/>
          <a:lstStyle/>
          <a:p>
            <a:endParaRPr lang="en-US"/>
          </a:p>
        </p:txBody>
      </p:sp>
      <p:sp>
        <p:nvSpPr>
          <p:cNvPr id="14" name="Slide Number Placeholder 8"/>
          <p:cNvSpPr txBox="1">
            <a:spLocks/>
          </p:cNvSpPr>
          <p:nvPr userDrawn="1"/>
        </p:nvSpPr>
        <p:spPr>
          <a:xfrm>
            <a:off x="76200" y="396875"/>
            <a:ext cx="533400" cy="365125"/>
          </a:xfrm>
          <a:prstGeom prst="rect">
            <a:avLst/>
          </a:prstGeom>
        </p:spPr>
        <p:txBody>
          <a:bodyPr/>
          <a:lstStyle>
            <a:lvl1pPr>
              <a:defRPr>
                <a:solidFill>
                  <a:srgbClr val="FFFFFF"/>
                </a:solidFill>
                <a:latin typeface="Bliss 2 Bold"/>
                <a:cs typeface="Bliss 2 Bold"/>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413B820B-7D4B-064A-8F91-DA94FCEA009F}" type="slidenum">
              <a:rPr kumimoji="0" lang="en-US" sz="1800" b="0" i="0" u="none" strike="noStrike" kern="1200" cap="none" spc="0" normalizeH="0" baseline="0" noProof="0" smtClean="0">
                <a:ln>
                  <a:noFill/>
                </a:ln>
                <a:solidFill>
                  <a:srgbClr val="404040"/>
                </a:solidFill>
                <a:effectLst/>
                <a:uLnTx/>
                <a:uFillTx/>
                <a:latin typeface="Bliss 2 Bold"/>
                <a:ea typeface="+mn-ea"/>
                <a:cs typeface="Bliss 2 Bold"/>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dirty="0">
              <a:ln>
                <a:noFill/>
              </a:ln>
              <a:solidFill>
                <a:srgbClr val="404040"/>
              </a:solidFill>
              <a:effectLst/>
              <a:uLnTx/>
              <a:uFillTx/>
              <a:latin typeface="Bliss 2 Bold"/>
              <a:ea typeface="+mn-ea"/>
              <a:cs typeface="Bliss 2 Bo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8" name="Subtitle 2"/>
          <p:cNvSpPr>
            <a:spLocks noGrp="1"/>
          </p:cNvSpPr>
          <p:nvPr>
            <p:ph type="subTitle" idx="13" hasCustomPrompt="1"/>
          </p:nvPr>
        </p:nvSpPr>
        <p:spPr>
          <a:xfrm>
            <a:off x="685800" y="1371600"/>
            <a:ext cx="6400800" cy="609600"/>
          </a:xfrm>
          <a:prstGeom prst="rect">
            <a:avLst/>
          </a:prstGeom>
        </p:spPr>
        <p:txBody>
          <a:bodyPr/>
          <a:lstStyle>
            <a:lvl1pPr marL="0" indent="0" algn="l">
              <a:buNone/>
              <a:defRPr sz="2800" b="0" i="0">
                <a:solidFill>
                  <a:srgbClr val="FFFFFF"/>
                </a:solidFill>
                <a:latin typeface="Bliss 2 Light"/>
                <a:cs typeface="Bliss 2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a:t>Master subtitle style</a:t>
            </a:r>
            <a:endParaRPr lang="en-US" dirty="0"/>
          </a:p>
        </p:txBody>
      </p:sp>
      <p:sp>
        <p:nvSpPr>
          <p:cNvPr id="11" name="Text Placeholder 9"/>
          <p:cNvSpPr>
            <a:spLocks noGrp="1"/>
          </p:cNvSpPr>
          <p:nvPr>
            <p:ph type="body" sz="quarter" idx="14"/>
          </p:nvPr>
        </p:nvSpPr>
        <p:spPr>
          <a:xfrm>
            <a:off x="685800" y="2133600"/>
            <a:ext cx="6400800" cy="3733800"/>
          </a:xfrm>
          <a:prstGeom prst="rect">
            <a:avLst/>
          </a:prstGeom>
        </p:spPr>
        <p:txBody>
          <a:bodyPr vert="horz"/>
          <a:lstStyle>
            <a:lvl1pPr>
              <a:buClr>
                <a:srgbClr val="EE053E"/>
              </a:buClr>
              <a:defRPr b="0" i="0">
                <a:solidFill>
                  <a:schemeClr val="bg1"/>
                </a:solidFill>
                <a:latin typeface="Bliss 2 Light"/>
                <a:cs typeface="Bliss 2 Light"/>
              </a:defRPr>
            </a:lvl1pPr>
            <a:lvl2pPr>
              <a:buClr>
                <a:srgbClr val="EE053E"/>
              </a:buClr>
              <a:defRPr b="0" i="0">
                <a:solidFill>
                  <a:schemeClr val="bg1"/>
                </a:solidFill>
                <a:latin typeface="Bliss 2 Light"/>
                <a:cs typeface="Bliss 2 Light"/>
              </a:defRPr>
            </a:lvl2pPr>
            <a:lvl3pPr>
              <a:buClr>
                <a:srgbClr val="EE053E"/>
              </a:buClr>
              <a:defRPr b="0" i="0">
                <a:solidFill>
                  <a:schemeClr val="bg1"/>
                </a:solidFill>
                <a:latin typeface="Bliss 2 Light"/>
                <a:cs typeface="Bliss 2 Light"/>
              </a:defRPr>
            </a:lvl3pPr>
            <a:lvl4pPr>
              <a:buClr>
                <a:srgbClr val="EE053E"/>
              </a:buClr>
              <a:defRPr b="0" i="0">
                <a:solidFill>
                  <a:schemeClr val="bg1"/>
                </a:solidFill>
                <a:latin typeface="Bliss 2 Light"/>
                <a:cs typeface="Bliss 2 Light"/>
              </a:defRPr>
            </a:lvl4pPr>
            <a:lvl5pPr>
              <a:buClr>
                <a:srgbClr val="EE053E"/>
              </a:buClr>
              <a:defRPr b="0" i="0">
                <a:solidFill>
                  <a:schemeClr val="bg1"/>
                </a:solidFill>
                <a:latin typeface="Bliss 2 Light"/>
                <a:cs typeface="Bliss 2 Light"/>
              </a:defRPr>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12" name="Picture Placeholder 11"/>
          <p:cNvSpPr>
            <a:spLocks noGrp="1"/>
          </p:cNvSpPr>
          <p:nvPr>
            <p:ph type="pic" sz="quarter" idx="15"/>
          </p:nvPr>
        </p:nvSpPr>
        <p:spPr>
          <a:xfrm rot="863682">
            <a:off x="6324600" y="457200"/>
            <a:ext cx="2362200" cy="2133600"/>
          </a:xfrm>
          <a:prstGeom prst="rect">
            <a:avLst/>
          </a:prstGeom>
        </p:spPr>
        <p:txBody>
          <a:bodyPr vert="horz"/>
          <a:lstStyle/>
          <a:p>
            <a:endParaRPr lang="en-US"/>
          </a:p>
        </p:txBody>
      </p:sp>
      <p:sp>
        <p:nvSpPr>
          <p:cNvPr id="13" name="Oval 12"/>
          <p:cNvSpPr/>
          <p:nvPr userDrawn="1"/>
        </p:nvSpPr>
        <p:spPr>
          <a:xfrm>
            <a:off x="-152400" y="228600"/>
            <a:ext cx="838200" cy="83820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Slide Number Placeholder 8"/>
          <p:cNvSpPr txBox="1">
            <a:spLocks/>
          </p:cNvSpPr>
          <p:nvPr userDrawn="1"/>
        </p:nvSpPr>
        <p:spPr>
          <a:xfrm>
            <a:off x="76200" y="396875"/>
            <a:ext cx="533400" cy="365125"/>
          </a:xfrm>
          <a:prstGeom prst="rect">
            <a:avLst/>
          </a:prstGeom>
        </p:spPr>
        <p:txBody>
          <a:bodyPr/>
          <a:lstStyle>
            <a:lvl1pPr>
              <a:defRPr>
                <a:solidFill>
                  <a:srgbClr val="FFFFFF"/>
                </a:solidFill>
                <a:latin typeface="Bliss 2 Bold"/>
                <a:cs typeface="Bliss 2 Bold"/>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413B820B-7D4B-064A-8F91-DA94FCEA009F}" type="slidenum">
              <a:rPr kumimoji="0" lang="en-US" sz="1800" b="0" i="0" u="none" strike="noStrike" kern="1200" cap="none" spc="0" normalizeH="0" baseline="0" noProof="0" smtClean="0">
                <a:ln>
                  <a:noFill/>
                </a:ln>
                <a:solidFill>
                  <a:srgbClr val="404040"/>
                </a:solidFill>
                <a:effectLst/>
                <a:uLnTx/>
                <a:uFillTx/>
                <a:latin typeface="Bliss 2 Bold"/>
                <a:ea typeface="+mn-ea"/>
                <a:cs typeface="Bliss 2 Bold"/>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dirty="0">
              <a:ln>
                <a:noFill/>
              </a:ln>
              <a:solidFill>
                <a:srgbClr val="404040"/>
              </a:solidFill>
              <a:effectLst/>
              <a:uLnTx/>
              <a:uFillTx/>
              <a:latin typeface="Bliss 2 Bold"/>
              <a:ea typeface="+mn-ea"/>
              <a:cs typeface="Bliss 2 Bold"/>
            </a:endParaRPr>
          </a:p>
        </p:txBody>
      </p:sp>
      <p:sp>
        <p:nvSpPr>
          <p:cNvPr id="9" name="Title 1"/>
          <p:cNvSpPr>
            <a:spLocks noGrp="1"/>
          </p:cNvSpPr>
          <p:nvPr>
            <p:ph type="ctrTitle" hasCustomPrompt="1"/>
          </p:nvPr>
        </p:nvSpPr>
        <p:spPr>
          <a:xfrm>
            <a:off x="685800" y="304800"/>
            <a:ext cx="8229600" cy="838200"/>
          </a:xfrm>
          <a:prstGeom prst="rect">
            <a:avLst/>
          </a:prstGeom>
        </p:spPr>
        <p:txBody>
          <a:bodyPr/>
          <a:lstStyle>
            <a:lvl1pPr algn="l">
              <a:defRPr b="0" i="0" cap="none" baseline="0">
                <a:solidFill>
                  <a:srgbClr val="EE053E"/>
                </a:solidFill>
                <a:latin typeface="Bliss 2 Light"/>
                <a:cs typeface="Bliss 2 Light"/>
              </a:defRPr>
            </a:lvl1pPr>
          </a:lstStyle>
          <a:p>
            <a:r>
              <a:rPr lang="en-CA" dirty="0"/>
              <a:t>Title for new presentation</a:t>
            </a:r>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bg>
      <p:bgPr>
        <a:blipFill rotWithShape="1">
          <a:blip r:embed="rId2"/>
          <a:stretch>
            <a:fillRect/>
          </a:stretch>
        </a:blipFill>
        <a:effectLst/>
      </p:bgPr>
    </p:bg>
    <p:spTree>
      <p:nvGrpSpPr>
        <p:cNvPr id="1" name=""/>
        <p:cNvGrpSpPr/>
        <p:nvPr/>
      </p:nvGrpSpPr>
      <p:grpSpPr>
        <a:xfrm>
          <a:off x="0" y="0"/>
          <a:ext cx="0" cy="0"/>
          <a:chOff x="0" y="0"/>
          <a:chExt cx="0" cy="0"/>
        </a:xfrm>
      </p:grpSpPr>
      <p:sp>
        <p:nvSpPr>
          <p:cNvPr id="15" name="Table Placeholder 14"/>
          <p:cNvSpPr>
            <a:spLocks noGrp="1"/>
          </p:cNvSpPr>
          <p:nvPr>
            <p:ph type="tbl" sz="quarter" idx="14"/>
          </p:nvPr>
        </p:nvSpPr>
        <p:spPr>
          <a:xfrm>
            <a:off x="838200" y="2057400"/>
            <a:ext cx="7315200" cy="3657600"/>
          </a:xfrm>
          <a:prstGeom prst="rect">
            <a:avLst/>
          </a:prstGeom>
        </p:spPr>
        <p:txBody>
          <a:bodyPr vert="horz"/>
          <a:lstStyle/>
          <a:p>
            <a:endParaRPr lang="en-US" dirty="0"/>
          </a:p>
        </p:txBody>
      </p:sp>
      <p:sp>
        <p:nvSpPr>
          <p:cNvPr id="19" name="Text Placeholder 18"/>
          <p:cNvSpPr>
            <a:spLocks noGrp="1"/>
          </p:cNvSpPr>
          <p:nvPr>
            <p:ph type="body" sz="quarter" idx="15"/>
          </p:nvPr>
        </p:nvSpPr>
        <p:spPr>
          <a:xfrm>
            <a:off x="838200" y="990600"/>
            <a:ext cx="7315200" cy="685800"/>
          </a:xfrm>
          <a:prstGeom prst="rect">
            <a:avLst/>
          </a:prstGeom>
        </p:spPr>
        <p:txBody>
          <a:bodyPr vert="horz"/>
          <a:lstStyle>
            <a:lvl1pPr>
              <a:buFontTx/>
              <a:buNone/>
              <a:defRPr sz="1800" b="0" i="0">
                <a:solidFill>
                  <a:srgbClr val="FFFFFF"/>
                </a:solidFill>
                <a:latin typeface="Bliss 2 Light"/>
                <a:cs typeface="Bliss 2 Light"/>
              </a:defRPr>
            </a:lvl1pPr>
            <a:lvl2pPr>
              <a:buFontTx/>
              <a:buNone/>
              <a:defRPr b="0" i="0">
                <a:solidFill>
                  <a:srgbClr val="FFFFFF"/>
                </a:solidFill>
                <a:latin typeface="Bliss 2 Light"/>
                <a:cs typeface="Bliss 2 Light"/>
              </a:defRPr>
            </a:lvl2pPr>
            <a:lvl3pPr>
              <a:buFontTx/>
              <a:buNone/>
              <a:defRPr b="0" i="0">
                <a:solidFill>
                  <a:srgbClr val="FFFFFF"/>
                </a:solidFill>
                <a:latin typeface="Bliss 2 Light"/>
                <a:cs typeface="Bliss 2 Light"/>
              </a:defRPr>
            </a:lvl3pPr>
            <a:lvl4pPr>
              <a:buFontTx/>
              <a:buNone/>
              <a:defRPr b="0" i="0">
                <a:solidFill>
                  <a:srgbClr val="FFFFFF"/>
                </a:solidFill>
                <a:latin typeface="Bliss 2 Light"/>
                <a:cs typeface="Bliss 2 Light"/>
              </a:defRPr>
            </a:lvl4pPr>
            <a:lvl5pPr>
              <a:buFontTx/>
              <a:buNone/>
              <a:defRPr b="0" i="0">
                <a:solidFill>
                  <a:srgbClr val="FFFFFF"/>
                </a:solidFill>
                <a:latin typeface="Bliss 2 Light"/>
                <a:cs typeface="Bliss 2 Light"/>
              </a:defRPr>
            </a:lvl5pPr>
          </a:lstStyle>
          <a:p>
            <a:pPr lvl="0"/>
            <a:r>
              <a:rPr lang="en-CA" dirty="0"/>
              <a:t>Click to edit Master text styles</a:t>
            </a:r>
          </a:p>
        </p:txBody>
      </p:sp>
      <p:sp>
        <p:nvSpPr>
          <p:cNvPr id="21" name="Oval 20"/>
          <p:cNvSpPr/>
          <p:nvPr userDrawn="1"/>
        </p:nvSpPr>
        <p:spPr>
          <a:xfrm>
            <a:off x="-152400" y="228600"/>
            <a:ext cx="838200" cy="838200"/>
          </a:xfrm>
          <a:prstGeom prst="ellipse">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Slide Number Placeholder 8"/>
          <p:cNvSpPr txBox="1">
            <a:spLocks/>
          </p:cNvSpPr>
          <p:nvPr userDrawn="1"/>
        </p:nvSpPr>
        <p:spPr>
          <a:xfrm>
            <a:off x="76200" y="396875"/>
            <a:ext cx="533400" cy="365125"/>
          </a:xfrm>
          <a:prstGeom prst="rect">
            <a:avLst/>
          </a:prstGeom>
        </p:spPr>
        <p:txBody>
          <a:bodyPr/>
          <a:lstStyle>
            <a:lvl1pPr>
              <a:defRPr>
                <a:solidFill>
                  <a:srgbClr val="FFFFFF"/>
                </a:solidFill>
                <a:latin typeface="Bliss 2 Bold"/>
                <a:cs typeface="Bliss 2 Bold"/>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413B820B-7D4B-064A-8F91-DA94FCEA009F}" type="slidenum">
              <a:rPr kumimoji="0" lang="en-US" sz="1800" b="0" i="0" u="none" strike="noStrike" kern="1200" cap="none" spc="0" normalizeH="0" baseline="0" noProof="0" smtClean="0">
                <a:ln>
                  <a:noFill/>
                </a:ln>
                <a:solidFill>
                  <a:srgbClr val="404040"/>
                </a:solidFill>
                <a:effectLst/>
                <a:uLnTx/>
                <a:uFillTx/>
                <a:latin typeface="Bliss 2 Bold"/>
                <a:ea typeface="+mn-ea"/>
                <a:cs typeface="Bliss 2 Bold"/>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dirty="0">
              <a:ln>
                <a:noFill/>
              </a:ln>
              <a:solidFill>
                <a:srgbClr val="404040"/>
              </a:solidFill>
              <a:effectLst/>
              <a:uLnTx/>
              <a:uFillTx/>
              <a:latin typeface="Bliss 2 Bold"/>
              <a:ea typeface="+mn-ea"/>
              <a:cs typeface="Bliss 2 Bold"/>
            </a:endParaRPr>
          </a:p>
        </p:txBody>
      </p:sp>
      <p:sp>
        <p:nvSpPr>
          <p:cNvPr id="7" name="Title 1"/>
          <p:cNvSpPr>
            <a:spLocks noGrp="1"/>
          </p:cNvSpPr>
          <p:nvPr>
            <p:ph type="ctrTitle" hasCustomPrompt="1"/>
          </p:nvPr>
        </p:nvSpPr>
        <p:spPr>
          <a:xfrm>
            <a:off x="685800" y="304800"/>
            <a:ext cx="8229600" cy="838200"/>
          </a:xfrm>
          <a:prstGeom prst="rect">
            <a:avLst/>
          </a:prstGeom>
        </p:spPr>
        <p:txBody>
          <a:bodyPr/>
          <a:lstStyle>
            <a:lvl1pPr algn="l">
              <a:defRPr b="0" i="0" cap="none" baseline="0">
                <a:solidFill>
                  <a:srgbClr val="EE053E"/>
                </a:solidFill>
                <a:latin typeface="Bliss 2 Light"/>
                <a:cs typeface="Bliss 2 Light"/>
              </a:defRPr>
            </a:lvl1pPr>
          </a:lstStyle>
          <a:p>
            <a:r>
              <a:rPr lang="en-CA" dirty="0"/>
              <a:t>Title for new presentation</a:t>
            </a:r>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bg>
      <p:bgPr>
        <a:blipFill rotWithShape="1">
          <a:blip r:embed="rId2"/>
          <a:stretch>
            <a:fillRect/>
          </a:stretch>
        </a:blipFill>
        <a:effectLst/>
      </p:bgPr>
    </p:bg>
    <p:spTree>
      <p:nvGrpSpPr>
        <p:cNvPr id="1" name=""/>
        <p:cNvGrpSpPr/>
        <p:nvPr/>
      </p:nvGrpSpPr>
      <p:grpSpPr>
        <a:xfrm>
          <a:off x="0" y="0"/>
          <a:ext cx="0" cy="0"/>
          <a:chOff x="0" y="0"/>
          <a:chExt cx="0" cy="0"/>
        </a:xfrm>
      </p:grpSpPr>
      <p:sp>
        <p:nvSpPr>
          <p:cNvPr id="13" name="Oval 12"/>
          <p:cNvSpPr/>
          <p:nvPr userDrawn="1"/>
        </p:nvSpPr>
        <p:spPr>
          <a:xfrm>
            <a:off x="-152400" y="228600"/>
            <a:ext cx="838200" cy="838200"/>
          </a:xfrm>
          <a:prstGeom prst="ellipse">
            <a:avLst/>
          </a:prstGeom>
          <a:solidFill>
            <a:srgbClr val="40404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404040"/>
              </a:solidFill>
            </a:endParaRPr>
          </a:p>
        </p:txBody>
      </p:sp>
      <p:sp>
        <p:nvSpPr>
          <p:cNvPr id="10" name="Title 1"/>
          <p:cNvSpPr>
            <a:spLocks noGrp="1"/>
          </p:cNvSpPr>
          <p:nvPr>
            <p:ph type="ctrTitle" hasCustomPrompt="1"/>
          </p:nvPr>
        </p:nvSpPr>
        <p:spPr>
          <a:xfrm>
            <a:off x="685800" y="304800"/>
            <a:ext cx="8229600" cy="838200"/>
          </a:xfrm>
          <a:prstGeom prst="rect">
            <a:avLst/>
          </a:prstGeom>
        </p:spPr>
        <p:txBody>
          <a:bodyPr/>
          <a:lstStyle>
            <a:lvl1pPr algn="l">
              <a:defRPr b="0" i="0" cap="none" baseline="0">
                <a:solidFill>
                  <a:srgbClr val="EE053E"/>
                </a:solidFill>
                <a:latin typeface="Bliss 2 Light"/>
                <a:cs typeface="Bliss 2 Light"/>
              </a:defRPr>
            </a:lvl1pPr>
          </a:lstStyle>
          <a:p>
            <a:r>
              <a:rPr lang="en-CA" dirty="0"/>
              <a:t>Title for new presentation</a:t>
            </a:r>
            <a:endParaRPr lang="en-US" dirty="0"/>
          </a:p>
        </p:txBody>
      </p:sp>
      <p:sp>
        <p:nvSpPr>
          <p:cNvPr id="11" name="Subtitle 2"/>
          <p:cNvSpPr>
            <a:spLocks noGrp="1"/>
          </p:cNvSpPr>
          <p:nvPr>
            <p:ph type="subTitle" idx="1" hasCustomPrompt="1"/>
          </p:nvPr>
        </p:nvSpPr>
        <p:spPr>
          <a:xfrm>
            <a:off x="685800" y="1371600"/>
            <a:ext cx="6400800" cy="609600"/>
          </a:xfrm>
          <a:prstGeom prst="rect">
            <a:avLst/>
          </a:prstGeom>
        </p:spPr>
        <p:txBody>
          <a:bodyPr/>
          <a:lstStyle>
            <a:lvl1pPr marL="0" indent="0" algn="l">
              <a:buNone/>
              <a:defRPr sz="2800" b="0" i="0">
                <a:solidFill>
                  <a:srgbClr val="404040"/>
                </a:solidFill>
                <a:latin typeface="Bliss 2 Light"/>
                <a:cs typeface="Bliss 2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a:t>Master subtitle style</a:t>
            </a:r>
            <a:endParaRPr lang="en-US" dirty="0"/>
          </a:p>
        </p:txBody>
      </p:sp>
      <p:sp>
        <p:nvSpPr>
          <p:cNvPr id="14" name="Text Placeholder 9"/>
          <p:cNvSpPr>
            <a:spLocks noGrp="1"/>
          </p:cNvSpPr>
          <p:nvPr>
            <p:ph type="body" sz="quarter" idx="14"/>
          </p:nvPr>
        </p:nvSpPr>
        <p:spPr>
          <a:xfrm>
            <a:off x="685800" y="2133600"/>
            <a:ext cx="6400800" cy="3733800"/>
          </a:xfrm>
          <a:prstGeom prst="rect">
            <a:avLst/>
          </a:prstGeom>
        </p:spPr>
        <p:txBody>
          <a:bodyPr vert="horz"/>
          <a:lstStyle>
            <a:lvl1pPr>
              <a:buClr>
                <a:srgbClr val="EE053E"/>
              </a:buClr>
              <a:defRPr b="0" i="0">
                <a:solidFill>
                  <a:srgbClr val="404040"/>
                </a:solidFill>
                <a:latin typeface="Bliss 2 Light"/>
                <a:cs typeface="Bliss 2 Light"/>
              </a:defRPr>
            </a:lvl1pPr>
            <a:lvl2pPr>
              <a:buClr>
                <a:srgbClr val="EE053E"/>
              </a:buClr>
              <a:defRPr b="0" i="0">
                <a:solidFill>
                  <a:srgbClr val="404040"/>
                </a:solidFill>
                <a:latin typeface="Bliss 2 Light"/>
                <a:cs typeface="Bliss 2 Light"/>
              </a:defRPr>
            </a:lvl2pPr>
            <a:lvl3pPr>
              <a:buClr>
                <a:srgbClr val="EE053E"/>
              </a:buClr>
              <a:defRPr b="0" i="0">
                <a:solidFill>
                  <a:srgbClr val="404040"/>
                </a:solidFill>
                <a:latin typeface="Bliss 2 Light"/>
                <a:cs typeface="Bliss 2 Light"/>
              </a:defRPr>
            </a:lvl3pPr>
            <a:lvl4pPr>
              <a:buClr>
                <a:srgbClr val="EE053E"/>
              </a:buClr>
              <a:defRPr b="0" i="0">
                <a:solidFill>
                  <a:srgbClr val="404040"/>
                </a:solidFill>
                <a:latin typeface="Bliss 2 Light"/>
                <a:cs typeface="Bliss 2 Light"/>
              </a:defRPr>
            </a:lvl4pPr>
            <a:lvl5pPr>
              <a:buClr>
                <a:srgbClr val="EE053E"/>
              </a:buClr>
              <a:defRPr b="0" i="0">
                <a:solidFill>
                  <a:srgbClr val="404040"/>
                </a:solidFill>
                <a:latin typeface="Bliss 2 Light"/>
                <a:cs typeface="Bliss 2 Light"/>
              </a:defRPr>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15" name="Picture Placeholder 11"/>
          <p:cNvSpPr>
            <a:spLocks noGrp="1"/>
          </p:cNvSpPr>
          <p:nvPr>
            <p:ph type="pic" sz="quarter" idx="15"/>
          </p:nvPr>
        </p:nvSpPr>
        <p:spPr>
          <a:xfrm rot="863682">
            <a:off x="6324600" y="457200"/>
            <a:ext cx="2362200" cy="2133600"/>
          </a:xfrm>
          <a:prstGeom prst="rect">
            <a:avLst/>
          </a:prstGeom>
        </p:spPr>
        <p:txBody>
          <a:bodyPr vert="horz"/>
          <a:lstStyle/>
          <a:p>
            <a:endParaRPr lang="en-US"/>
          </a:p>
        </p:txBody>
      </p:sp>
      <p:sp>
        <p:nvSpPr>
          <p:cNvPr id="16" name="Slide Number Placeholder 8"/>
          <p:cNvSpPr txBox="1">
            <a:spLocks/>
          </p:cNvSpPr>
          <p:nvPr userDrawn="1"/>
        </p:nvSpPr>
        <p:spPr>
          <a:xfrm>
            <a:off x="76200" y="396875"/>
            <a:ext cx="533400" cy="365125"/>
          </a:xfrm>
          <a:prstGeom prst="rect">
            <a:avLst/>
          </a:prstGeom>
        </p:spPr>
        <p:txBody>
          <a:bodyPr/>
          <a:lstStyle>
            <a:lvl1pPr>
              <a:defRPr>
                <a:solidFill>
                  <a:srgbClr val="FFFFFF"/>
                </a:solidFill>
                <a:latin typeface="Bliss 2 Bold"/>
                <a:cs typeface="Bliss 2 Bold"/>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413B820B-7D4B-064A-8F91-DA94FCEA009F}" type="slidenum">
              <a:rPr kumimoji="0" lang="en-US" sz="1800" b="0" i="0" u="none" strike="noStrike" kern="1200" cap="none" spc="0" normalizeH="0" baseline="0" noProof="0" smtClean="0">
                <a:ln>
                  <a:noFill/>
                </a:ln>
                <a:solidFill>
                  <a:srgbClr val="FFFFFF"/>
                </a:solidFill>
                <a:effectLst/>
                <a:uLnTx/>
                <a:uFillTx/>
                <a:latin typeface="Bliss 2 Bold"/>
                <a:ea typeface="+mn-ea"/>
                <a:cs typeface="Bliss 2 Bold"/>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dirty="0">
              <a:ln>
                <a:noFill/>
              </a:ln>
              <a:solidFill>
                <a:srgbClr val="FFFFFF"/>
              </a:solidFill>
              <a:effectLst/>
              <a:uLnTx/>
              <a:uFillTx/>
              <a:latin typeface="Bliss 2 Bold"/>
              <a:ea typeface="+mn-ea"/>
              <a:cs typeface="Bliss 2 Bo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413B820B-7D4B-064A-8F91-DA94FCEA009F}" type="slidenum">
              <a:rPr lang="en-US" smtClean="0"/>
              <a:pPr/>
              <a:t>‹#›</a:t>
            </a:fld>
            <a:endParaRPr lang="en-US"/>
          </a:p>
        </p:txBody>
      </p:sp>
      <p:sp>
        <p:nvSpPr>
          <p:cNvPr id="6" name="Title 1"/>
          <p:cNvSpPr>
            <a:spLocks noGrp="1"/>
          </p:cNvSpPr>
          <p:nvPr>
            <p:ph type="ctrTitle" hasCustomPrompt="1"/>
          </p:nvPr>
        </p:nvSpPr>
        <p:spPr>
          <a:xfrm>
            <a:off x="685800" y="304800"/>
            <a:ext cx="8229600" cy="838200"/>
          </a:xfrm>
          <a:prstGeom prst="rect">
            <a:avLst/>
          </a:prstGeom>
        </p:spPr>
        <p:txBody>
          <a:bodyPr/>
          <a:lstStyle>
            <a:lvl1pPr algn="l">
              <a:defRPr b="0" i="0" cap="none" baseline="0">
                <a:solidFill>
                  <a:srgbClr val="EE053E"/>
                </a:solidFill>
                <a:latin typeface="Bliss 2 Light"/>
                <a:cs typeface="Bliss 2 Light"/>
              </a:defRPr>
            </a:lvl1pPr>
          </a:lstStyle>
          <a:p>
            <a:r>
              <a:rPr lang="en-CA" dirty="0"/>
              <a:t>Title for new presentation</a:t>
            </a:r>
            <a:endParaRPr lang="en-US" dirty="0"/>
          </a:p>
        </p:txBody>
      </p:sp>
      <p:sp>
        <p:nvSpPr>
          <p:cNvPr id="7" name="Subtitle 2"/>
          <p:cNvSpPr>
            <a:spLocks noGrp="1"/>
          </p:cNvSpPr>
          <p:nvPr>
            <p:ph type="subTitle" idx="1" hasCustomPrompt="1"/>
          </p:nvPr>
        </p:nvSpPr>
        <p:spPr>
          <a:xfrm>
            <a:off x="685800" y="1371600"/>
            <a:ext cx="6400800" cy="609600"/>
          </a:xfrm>
          <a:prstGeom prst="rect">
            <a:avLst/>
          </a:prstGeom>
        </p:spPr>
        <p:txBody>
          <a:bodyPr/>
          <a:lstStyle>
            <a:lvl1pPr marL="0" indent="0" algn="l">
              <a:buNone/>
              <a:defRPr sz="2800" b="0" i="0">
                <a:solidFill>
                  <a:srgbClr val="EE053E"/>
                </a:solidFill>
                <a:latin typeface="Bliss 2 Light"/>
                <a:cs typeface="Bliss 2 Ligh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CA" dirty="0"/>
              <a:t>Master subtitle style</a:t>
            </a:r>
            <a:endParaRPr lang="en-US" dirty="0"/>
          </a:p>
        </p:txBody>
      </p:sp>
      <p:sp>
        <p:nvSpPr>
          <p:cNvPr id="8" name="Text Placeholder 9"/>
          <p:cNvSpPr>
            <a:spLocks noGrp="1"/>
          </p:cNvSpPr>
          <p:nvPr>
            <p:ph type="body" sz="quarter" idx="13"/>
          </p:nvPr>
        </p:nvSpPr>
        <p:spPr>
          <a:xfrm>
            <a:off x="4419600" y="2057400"/>
            <a:ext cx="4495800" cy="3733800"/>
          </a:xfrm>
          <a:prstGeom prst="rect">
            <a:avLst/>
          </a:prstGeom>
        </p:spPr>
        <p:txBody>
          <a:bodyPr vert="horz"/>
          <a:lstStyle>
            <a:lvl1pPr>
              <a:buClr>
                <a:srgbClr val="EE053E"/>
              </a:buClr>
              <a:defRPr b="0" i="0">
                <a:solidFill>
                  <a:srgbClr val="404040"/>
                </a:solidFill>
                <a:latin typeface="Bliss 2 Light"/>
                <a:cs typeface="Bliss 2 Light"/>
              </a:defRPr>
            </a:lvl1pPr>
            <a:lvl2pPr>
              <a:buClr>
                <a:srgbClr val="EE053E"/>
              </a:buClr>
              <a:defRPr b="0" i="0">
                <a:solidFill>
                  <a:srgbClr val="404040"/>
                </a:solidFill>
                <a:latin typeface="Bliss 2 Light"/>
                <a:cs typeface="Bliss 2 Light"/>
              </a:defRPr>
            </a:lvl2pPr>
            <a:lvl3pPr>
              <a:buClr>
                <a:srgbClr val="EE053E"/>
              </a:buClr>
              <a:defRPr b="0" i="0">
                <a:solidFill>
                  <a:srgbClr val="404040"/>
                </a:solidFill>
                <a:latin typeface="Bliss 2 Light"/>
                <a:cs typeface="Bliss 2 Light"/>
              </a:defRPr>
            </a:lvl3pPr>
            <a:lvl4pPr>
              <a:buClr>
                <a:srgbClr val="EE053E"/>
              </a:buClr>
              <a:defRPr b="0" i="0">
                <a:solidFill>
                  <a:srgbClr val="404040"/>
                </a:solidFill>
                <a:latin typeface="Bliss 2 Light"/>
                <a:cs typeface="Bliss 2 Light"/>
              </a:defRPr>
            </a:lvl4pPr>
            <a:lvl5pPr>
              <a:buClr>
                <a:srgbClr val="EE053E"/>
              </a:buClr>
              <a:defRPr b="0" i="0">
                <a:solidFill>
                  <a:srgbClr val="404040"/>
                </a:solidFill>
                <a:latin typeface="Bliss 2 Light"/>
                <a:cs typeface="Bliss 2 Light"/>
              </a:defRPr>
            </a:lvl5pPr>
          </a:lstStyle>
          <a:p>
            <a:pPr lvl="0"/>
            <a:r>
              <a:rPr lang="en-CA" dirty="0"/>
              <a:t>Click to edit Master text styles</a:t>
            </a:r>
          </a:p>
          <a:p>
            <a:pPr lvl="1"/>
            <a:r>
              <a:rPr lang="en-CA" dirty="0"/>
              <a:t>Second level</a:t>
            </a:r>
          </a:p>
          <a:p>
            <a:pPr lvl="2"/>
            <a:r>
              <a:rPr lang="en-CA" dirty="0"/>
              <a:t>Third level</a:t>
            </a:r>
          </a:p>
          <a:p>
            <a:pPr lvl="3"/>
            <a:r>
              <a:rPr lang="en-CA" dirty="0"/>
              <a:t>Fourth level</a:t>
            </a:r>
          </a:p>
          <a:p>
            <a:pPr lvl="4"/>
            <a:r>
              <a:rPr lang="en-CA" dirty="0"/>
              <a:t>Fifth level</a:t>
            </a:r>
            <a:endParaRPr lang="en-US" dirty="0"/>
          </a:p>
        </p:txBody>
      </p:sp>
      <p:sp>
        <p:nvSpPr>
          <p:cNvPr id="9" name="Picture Placeholder 11"/>
          <p:cNvSpPr>
            <a:spLocks noGrp="1"/>
          </p:cNvSpPr>
          <p:nvPr>
            <p:ph type="pic" sz="quarter" idx="14"/>
          </p:nvPr>
        </p:nvSpPr>
        <p:spPr>
          <a:xfrm>
            <a:off x="685800" y="2057400"/>
            <a:ext cx="3581400" cy="2438400"/>
          </a:xfrm>
          <a:prstGeom prst="rect">
            <a:avLst/>
          </a:prstGeom>
        </p:spPr>
        <p:txBody>
          <a:bodyPr vert="horz"/>
          <a:lstStyle/>
          <a:p>
            <a:endParaRPr lang="en-US"/>
          </a:p>
        </p:txBody>
      </p:sp>
      <p:sp>
        <p:nvSpPr>
          <p:cNvPr id="11" name="Oval 10"/>
          <p:cNvSpPr/>
          <p:nvPr userDrawn="1"/>
        </p:nvSpPr>
        <p:spPr>
          <a:xfrm>
            <a:off x="-152400" y="228600"/>
            <a:ext cx="838200" cy="838200"/>
          </a:xfrm>
          <a:prstGeom prst="ellipse">
            <a:avLst/>
          </a:prstGeom>
          <a:solidFill>
            <a:srgbClr val="40404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404040"/>
              </a:solidFill>
            </a:endParaRPr>
          </a:p>
        </p:txBody>
      </p:sp>
      <p:sp>
        <p:nvSpPr>
          <p:cNvPr id="13" name="Slide Number Placeholder 8"/>
          <p:cNvSpPr txBox="1">
            <a:spLocks/>
          </p:cNvSpPr>
          <p:nvPr userDrawn="1"/>
        </p:nvSpPr>
        <p:spPr>
          <a:xfrm>
            <a:off x="76200" y="396875"/>
            <a:ext cx="533400" cy="365125"/>
          </a:xfrm>
          <a:prstGeom prst="rect">
            <a:avLst/>
          </a:prstGeom>
        </p:spPr>
        <p:txBody>
          <a:bodyPr/>
          <a:lstStyle>
            <a:lvl1pPr>
              <a:defRPr>
                <a:solidFill>
                  <a:srgbClr val="FFFFFF"/>
                </a:solidFill>
                <a:latin typeface="Bliss 2 Bold"/>
                <a:cs typeface="Bliss 2 Bold"/>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413B820B-7D4B-064A-8F91-DA94FCEA009F}" type="slidenum">
              <a:rPr kumimoji="0" lang="en-US" sz="1800" b="0" i="0" u="none" strike="noStrike" kern="1200" cap="none" spc="0" normalizeH="0" baseline="0" noProof="0" smtClean="0">
                <a:ln>
                  <a:noFill/>
                </a:ln>
                <a:solidFill>
                  <a:srgbClr val="FFFFFF"/>
                </a:solidFill>
                <a:effectLst/>
                <a:uLnTx/>
                <a:uFillTx/>
                <a:latin typeface="Bliss 2 Bold"/>
                <a:ea typeface="+mn-ea"/>
                <a:cs typeface="Bliss 2 Bold"/>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dirty="0">
              <a:ln>
                <a:noFill/>
              </a:ln>
              <a:solidFill>
                <a:srgbClr val="FFFFFF"/>
              </a:solidFill>
              <a:effectLst/>
              <a:uLnTx/>
              <a:uFillTx/>
              <a:latin typeface="Bliss 2 Bold"/>
              <a:ea typeface="+mn-ea"/>
              <a:cs typeface="Bliss 2 Bo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bg>
      <p:bgPr>
        <a:blipFill rotWithShape="1">
          <a:blip r:embed="rId2"/>
          <a:stretch>
            <a:fillRect/>
          </a:stretch>
        </a:blipFill>
        <a:effectLst/>
      </p:bgPr>
    </p:bg>
    <p:spTree>
      <p:nvGrpSpPr>
        <p:cNvPr id="1" name=""/>
        <p:cNvGrpSpPr/>
        <p:nvPr/>
      </p:nvGrpSpPr>
      <p:grpSpPr>
        <a:xfrm>
          <a:off x="0" y="0"/>
          <a:ext cx="0" cy="0"/>
          <a:chOff x="0" y="0"/>
          <a:chExt cx="0" cy="0"/>
        </a:xfrm>
      </p:grpSpPr>
      <p:sp>
        <p:nvSpPr>
          <p:cNvPr id="5" name="Table Placeholder 14"/>
          <p:cNvSpPr>
            <a:spLocks noGrp="1"/>
          </p:cNvSpPr>
          <p:nvPr>
            <p:ph type="tbl" sz="quarter" idx="14"/>
          </p:nvPr>
        </p:nvSpPr>
        <p:spPr>
          <a:xfrm>
            <a:off x="838200" y="1981200"/>
            <a:ext cx="7315200" cy="3657600"/>
          </a:xfrm>
          <a:prstGeom prst="rect">
            <a:avLst/>
          </a:prstGeom>
        </p:spPr>
        <p:txBody>
          <a:bodyPr vert="horz"/>
          <a:lstStyle/>
          <a:p>
            <a:endParaRPr lang="en-US" dirty="0"/>
          </a:p>
        </p:txBody>
      </p:sp>
      <p:sp>
        <p:nvSpPr>
          <p:cNvPr id="6" name="Oval 5"/>
          <p:cNvSpPr/>
          <p:nvPr userDrawn="1"/>
        </p:nvSpPr>
        <p:spPr>
          <a:xfrm>
            <a:off x="-152400" y="228600"/>
            <a:ext cx="838200" cy="838200"/>
          </a:xfrm>
          <a:prstGeom prst="ellipse">
            <a:avLst/>
          </a:prstGeom>
          <a:solidFill>
            <a:srgbClr val="40404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404040"/>
              </a:solidFill>
            </a:endParaRPr>
          </a:p>
        </p:txBody>
      </p:sp>
      <p:sp>
        <p:nvSpPr>
          <p:cNvPr id="7" name="Slide Number Placeholder 8"/>
          <p:cNvSpPr txBox="1">
            <a:spLocks/>
          </p:cNvSpPr>
          <p:nvPr userDrawn="1"/>
        </p:nvSpPr>
        <p:spPr>
          <a:xfrm>
            <a:off x="76200" y="396875"/>
            <a:ext cx="533400" cy="365125"/>
          </a:xfrm>
          <a:prstGeom prst="rect">
            <a:avLst/>
          </a:prstGeom>
        </p:spPr>
        <p:txBody>
          <a:bodyPr/>
          <a:lstStyle>
            <a:lvl1pPr>
              <a:defRPr>
                <a:solidFill>
                  <a:srgbClr val="FFFFFF"/>
                </a:solidFill>
                <a:latin typeface="Bliss 2 Bold"/>
                <a:cs typeface="Bliss 2 Bold"/>
              </a:defRPr>
            </a:lvl1pPr>
          </a:lstStyle>
          <a:p>
            <a:pPr marL="0" marR="0" lvl="0" indent="0" algn="l" defTabSz="457200" rtl="0" eaLnBrk="1" fontAlgn="auto" latinLnBrk="0" hangingPunct="1">
              <a:lnSpc>
                <a:spcPct val="100000"/>
              </a:lnSpc>
              <a:spcBef>
                <a:spcPts val="0"/>
              </a:spcBef>
              <a:spcAft>
                <a:spcPts val="0"/>
              </a:spcAft>
              <a:buClrTx/>
              <a:buSzTx/>
              <a:buFontTx/>
              <a:buNone/>
              <a:tabLst/>
              <a:defRPr/>
            </a:pPr>
            <a:fld id="{413B820B-7D4B-064A-8F91-DA94FCEA009F}" type="slidenum">
              <a:rPr kumimoji="0" lang="en-US" sz="1800" b="0" i="0" u="none" strike="noStrike" kern="1200" cap="none" spc="0" normalizeH="0" baseline="0" noProof="0" smtClean="0">
                <a:ln>
                  <a:noFill/>
                </a:ln>
                <a:solidFill>
                  <a:srgbClr val="FFFFFF"/>
                </a:solidFill>
                <a:effectLst/>
                <a:uLnTx/>
                <a:uFillTx/>
                <a:latin typeface="Bliss 2 Bold"/>
                <a:ea typeface="+mn-ea"/>
                <a:cs typeface="Bliss 2 Bold"/>
              </a:rPr>
              <a:pPr marL="0" marR="0" lvl="0" indent="0" algn="l" defTabSz="457200" rtl="0" eaLnBrk="1" fontAlgn="auto" latinLnBrk="0" hangingPunct="1">
                <a:lnSpc>
                  <a:spcPct val="100000"/>
                </a:lnSpc>
                <a:spcBef>
                  <a:spcPts val="0"/>
                </a:spcBef>
                <a:spcAft>
                  <a:spcPts val="0"/>
                </a:spcAft>
                <a:buClrTx/>
                <a:buSzTx/>
                <a:buFontTx/>
                <a:buNone/>
                <a:tabLst/>
                <a:defRPr/>
              </a:pPr>
              <a:t>‹#›</a:t>
            </a:fld>
            <a:endParaRPr kumimoji="0" lang="en-US" sz="1800" b="0" i="0" u="none" strike="noStrike" kern="1200" cap="none" spc="0" normalizeH="0" baseline="0" noProof="0" dirty="0">
              <a:ln>
                <a:noFill/>
              </a:ln>
              <a:solidFill>
                <a:srgbClr val="FFFFFF"/>
              </a:solidFill>
              <a:effectLst/>
              <a:uLnTx/>
              <a:uFillTx/>
              <a:latin typeface="Bliss 2 Bold"/>
              <a:ea typeface="+mn-ea"/>
              <a:cs typeface="Bliss 2 Bold"/>
            </a:endParaRPr>
          </a:p>
        </p:txBody>
      </p:sp>
      <p:sp>
        <p:nvSpPr>
          <p:cNvPr id="8" name="Title 1"/>
          <p:cNvSpPr>
            <a:spLocks noGrp="1"/>
          </p:cNvSpPr>
          <p:nvPr>
            <p:ph type="ctrTitle" hasCustomPrompt="1"/>
          </p:nvPr>
        </p:nvSpPr>
        <p:spPr>
          <a:xfrm>
            <a:off x="685800" y="304800"/>
            <a:ext cx="8229600" cy="838200"/>
          </a:xfrm>
          <a:prstGeom prst="rect">
            <a:avLst/>
          </a:prstGeom>
        </p:spPr>
        <p:txBody>
          <a:bodyPr/>
          <a:lstStyle>
            <a:lvl1pPr algn="l">
              <a:defRPr b="0" i="0" cap="none" baseline="0">
                <a:solidFill>
                  <a:srgbClr val="EE053E"/>
                </a:solidFill>
                <a:latin typeface="Bliss 2 Light"/>
                <a:cs typeface="Bliss 2 Light"/>
              </a:defRPr>
            </a:lvl1pPr>
          </a:lstStyle>
          <a:p>
            <a:r>
              <a:rPr lang="en-CA" dirty="0"/>
              <a:t>Title for new presentation</a:t>
            </a:r>
            <a:endParaRPr lang="en-US" dirty="0"/>
          </a:p>
        </p:txBody>
      </p:sp>
      <p:sp>
        <p:nvSpPr>
          <p:cNvPr id="9" name="Text Placeholder 18"/>
          <p:cNvSpPr>
            <a:spLocks noGrp="1"/>
          </p:cNvSpPr>
          <p:nvPr>
            <p:ph type="body" sz="quarter" idx="15"/>
          </p:nvPr>
        </p:nvSpPr>
        <p:spPr>
          <a:xfrm>
            <a:off x="838200" y="990600"/>
            <a:ext cx="7315200" cy="685800"/>
          </a:xfrm>
          <a:prstGeom prst="rect">
            <a:avLst/>
          </a:prstGeom>
        </p:spPr>
        <p:txBody>
          <a:bodyPr vert="horz"/>
          <a:lstStyle>
            <a:lvl1pPr>
              <a:buFontTx/>
              <a:buNone/>
              <a:defRPr sz="1800" b="0" i="0">
                <a:solidFill>
                  <a:srgbClr val="404040"/>
                </a:solidFill>
                <a:latin typeface="Bliss 2 Light"/>
                <a:cs typeface="Bliss 2 Light"/>
              </a:defRPr>
            </a:lvl1pPr>
            <a:lvl2pPr>
              <a:buFontTx/>
              <a:buNone/>
              <a:defRPr b="0" i="0">
                <a:solidFill>
                  <a:srgbClr val="FFFFFF"/>
                </a:solidFill>
                <a:latin typeface="Bliss 2 Light"/>
                <a:cs typeface="Bliss 2 Light"/>
              </a:defRPr>
            </a:lvl2pPr>
            <a:lvl3pPr>
              <a:buFontTx/>
              <a:buNone/>
              <a:defRPr b="0" i="0">
                <a:solidFill>
                  <a:srgbClr val="FFFFFF"/>
                </a:solidFill>
                <a:latin typeface="Bliss 2 Light"/>
                <a:cs typeface="Bliss 2 Light"/>
              </a:defRPr>
            </a:lvl3pPr>
            <a:lvl4pPr>
              <a:buFontTx/>
              <a:buNone/>
              <a:defRPr b="0" i="0">
                <a:solidFill>
                  <a:srgbClr val="FFFFFF"/>
                </a:solidFill>
                <a:latin typeface="Bliss 2 Light"/>
                <a:cs typeface="Bliss 2 Light"/>
              </a:defRPr>
            </a:lvl4pPr>
            <a:lvl5pPr>
              <a:buFontTx/>
              <a:buNone/>
              <a:defRPr b="0" i="0">
                <a:solidFill>
                  <a:srgbClr val="FFFFFF"/>
                </a:solidFill>
                <a:latin typeface="Bliss 2 Light"/>
                <a:cs typeface="Bliss 2 Light"/>
              </a:defRPr>
            </a:lvl5pPr>
          </a:lstStyle>
          <a:p>
            <a:pPr lvl="0"/>
            <a:r>
              <a:rPr lang="en-CA"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1">
          <a:blip r:embed="rId9"/>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xStyles>
    <p:titleStyle>
      <a:lvl1pPr algn="r" defTabSz="457200" rtl="0" eaLnBrk="1" latinLnBrk="0" hangingPunct="1">
        <a:spcBef>
          <a:spcPct val="0"/>
        </a:spcBef>
        <a:buNone/>
        <a:defRPr sz="3500" kern="1200" cap="all">
          <a:solidFill>
            <a:schemeClr val="bg1"/>
          </a:solidFill>
          <a:latin typeface="Bliss 2 Bold"/>
          <a:ea typeface="+mj-ea"/>
          <a:cs typeface="Bliss 2 Bold"/>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eg"/><Relationship Id="rId1" Type="http://schemas.openxmlformats.org/officeDocument/2006/relationships/slideLayout" Target="../slideLayouts/slideLayout5.xml"/><Relationship Id="rId4" Type="http://schemas.openxmlformats.org/officeDocument/2006/relationships/image" Target="../media/image44.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s://www.youtube.com/watch?v=cVveTLSSx1s" TargetMode="Externa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8" Type="http://schemas.openxmlformats.org/officeDocument/2006/relationships/hyperlink" Target="https://www.scouts.ca/programs/sections/venturer-scouts.html" TargetMode="External"/><Relationship Id="rId13" Type="http://schemas.openxmlformats.org/officeDocument/2006/relationships/hyperlink" Target="https://www.scouts.ca/resources/group-support-centre/program-quality.html" TargetMode="External"/><Relationship Id="rId3" Type="http://schemas.openxmlformats.org/officeDocument/2006/relationships/hyperlink" Target="https://www.scouts.ca/programs/no-one-left-behind.html" TargetMode="External"/><Relationship Id="rId7" Type="http://schemas.openxmlformats.org/officeDocument/2006/relationships/hyperlink" Target="https://www.scouts.ca/programs/sections/scouts.html" TargetMode="External"/><Relationship Id="rId12" Type="http://schemas.openxmlformats.org/officeDocument/2006/relationships/hyperlink" Target="https://www.scoutshop.ca/" TargetMode="External"/><Relationship Id="rId2" Type="http://schemas.openxmlformats.org/officeDocument/2006/relationships/hyperlink" Target="http://www.scouts.ca/wp-content/uploads/scouters/NSWK.pdf" TargetMode="External"/><Relationship Id="rId1" Type="http://schemas.openxmlformats.org/officeDocument/2006/relationships/slideLayout" Target="../slideLayouts/slideLayout5.xml"/><Relationship Id="rId6" Type="http://schemas.openxmlformats.org/officeDocument/2006/relationships/hyperlink" Target="https://www.scouts.ca/programs/sections/cub-scouts.html" TargetMode="External"/><Relationship Id="rId11" Type="http://schemas.openxmlformats.org/officeDocument/2006/relationships/hyperlink" Target="https://www.scouts.ca/volunteer/overview.html" TargetMode="External"/><Relationship Id="rId5" Type="http://schemas.openxmlformats.org/officeDocument/2006/relationships/hyperlink" Target="https://www.scouts.ca/programs/sections/beaver-scouts.html" TargetMode="External"/><Relationship Id="rId15" Type="http://schemas.openxmlformats.org/officeDocument/2006/relationships/hyperlink" Target="http://www.scouts.ca/safety/" TargetMode="External"/><Relationship Id="rId10" Type="http://schemas.openxmlformats.org/officeDocument/2006/relationships/hyperlink" Target="https://www.scouts.ca/programs/sections/outdoor-adventure-skills.html" TargetMode="External"/><Relationship Id="rId4" Type="http://schemas.openxmlformats.org/officeDocument/2006/relationships/hyperlink" Target="http://www.scouts.ca/thanks/" TargetMode="External"/><Relationship Id="rId9" Type="http://schemas.openxmlformats.org/officeDocument/2006/relationships/hyperlink" Target="https://www.scouts.ca/programs/sections/rover-scouts.html" TargetMode="External"/><Relationship Id="rId14" Type="http://schemas.openxmlformats.org/officeDocument/2006/relationships/hyperlink" Target="https://www.scouts.ca/f/1iwuo" TargetMode="Externa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5.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jpeg"/><Relationship Id="rId2" Type="http://schemas.openxmlformats.org/officeDocument/2006/relationships/image" Target="../media/image10.png"/><Relationship Id="rId1" Type="http://schemas.openxmlformats.org/officeDocument/2006/relationships/slideLayout" Target="../slideLayouts/slideLayout5.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5.xml"/><Relationship Id="rId6" Type="http://schemas.openxmlformats.org/officeDocument/2006/relationships/image" Target="../media/image23.png"/><Relationship Id="rId11" Type="http://schemas.openxmlformats.org/officeDocument/2006/relationships/image" Target="../media/image28.png"/><Relationship Id="rId5" Type="http://schemas.openxmlformats.org/officeDocument/2006/relationships/image" Target="../media/image22.pn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png"/></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Welcome Parents! </a:t>
            </a:r>
            <a:br>
              <a:rPr lang="en-US" dirty="0"/>
            </a:br>
            <a:r>
              <a:rPr lang="en-US" dirty="0"/>
              <a:t>[</a:t>
            </a:r>
            <a:r>
              <a:rPr lang="en-US" dirty="0">
                <a:highlight>
                  <a:srgbClr val="FFFF00"/>
                </a:highlight>
              </a:rPr>
              <a:t>Group</a:t>
            </a:r>
            <a:r>
              <a:rPr lang="en-US" dirty="0"/>
              <a:t>] Parent-Info Night</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2" descr="Related image">
            <a:extLst>
              <a:ext uri="{FF2B5EF4-FFF2-40B4-BE49-F238E27FC236}">
                <a16:creationId xmlns:a16="http://schemas.microsoft.com/office/drawing/2014/main" id="{D5D9BACE-9A09-4F35-AFEB-8190ED2F932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8691" y="320789"/>
            <a:ext cx="2580488" cy="294913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4" descr="Related image">
            <a:extLst>
              <a:ext uri="{FF2B5EF4-FFF2-40B4-BE49-F238E27FC236}">
                <a16:creationId xmlns:a16="http://schemas.microsoft.com/office/drawing/2014/main" id="{BD638D1F-226C-4685-B67E-EDB073C32B6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944" y="3717032"/>
            <a:ext cx="3933983" cy="3054358"/>
          </a:xfrm>
          <a:prstGeom prst="rect">
            <a:avLst/>
          </a:prstGeom>
          <a:noFill/>
          <a:extLst>
            <a:ext uri="{909E8E84-426E-40DD-AFC4-6F175D3DCCD1}">
              <a14:hiddenFill xmlns:a14="http://schemas.microsoft.com/office/drawing/2010/main">
                <a:solidFill>
                  <a:srgbClr val="FFFFFF"/>
                </a:solidFill>
              </a14:hiddenFill>
            </a:ext>
          </a:extLst>
        </p:spPr>
      </p:pic>
      <p:sp>
        <p:nvSpPr>
          <p:cNvPr id="19" name="TextBox 18">
            <a:extLst>
              <a:ext uri="{FF2B5EF4-FFF2-40B4-BE49-F238E27FC236}">
                <a16:creationId xmlns:a16="http://schemas.microsoft.com/office/drawing/2014/main" id="{AA502FAF-4046-4326-96D4-831B0F94F3A2}"/>
              </a:ext>
            </a:extLst>
          </p:cNvPr>
          <p:cNvSpPr txBox="1"/>
          <p:nvPr/>
        </p:nvSpPr>
        <p:spPr>
          <a:xfrm>
            <a:off x="7302470" y="4150370"/>
            <a:ext cx="1545255" cy="523220"/>
          </a:xfrm>
          <a:prstGeom prst="rect">
            <a:avLst/>
          </a:prstGeom>
          <a:ln>
            <a:solidFill>
              <a:schemeClr val="accent6">
                <a:lumMod val="75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CA" sz="1400" b="1" dirty="0"/>
              <a:t>Motto:</a:t>
            </a:r>
          </a:p>
          <a:p>
            <a:r>
              <a:rPr lang="en-CA" sz="1400" dirty="0"/>
              <a:t>Be Prepared!</a:t>
            </a:r>
          </a:p>
        </p:txBody>
      </p:sp>
      <p:sp>
        <p:nvSpPr>
          <p:cNvPr id="20" name="TextBox 19">
            <a:extLst>
              <a:ext uri="{FF2B5EF4-FFF2-40B4-BE49-F238E27FC236}">
                <a16:creationId xmlns:a16="http://schemas.microsoft.com/office/drawing/2014/main" id="{94594C45-E60F-4E72-8978-C654B9763E5C}"/>
              </a:ext>
            </a:extLst>
          </p:cNvPr>
          <p:cNvSpPr txBox="1"/>
          <p:nvPr/>
        </p:nvSpPr>
        <p:spPr>
          <a:xfrm>
            <a:off x="4041138" y="3607678"/>
            <a:ext cx="3081487" cy="3139321"/>
          </a:xfrm>
          <a:prstGeom prst="rect">
            <a:avLst/>
          </a:prstGeom>
          <a:noFill/>
        </p:spPr>
        <p:txBody>
          <a:bodyPr wrap="square" rtlCol="0">
            <a:spAutoFit/>
          </a:bodyPr>
          <a:lstStyle/>
          <a:p>
            <a:r>
              <a:rPr lang="en-CA" dirty="0"/>
              <a:t>We teach more independence, get more into planning, leadership and adventure. </a:t>
            </a:r>
          </a:p>
          <a:p>
            <a:r>
              <a:rPr lang="en-CA" dirty="0"/>
              <a:t>Your Scout is part of the Scout Troop. The troop is broken up into small groups called Patrols. Each Patrol has an “elected” Scout (usually 3</a:t>
            </a:r>
            <a:r>
              <a:rPr lang="en-CA" baseline="30000" dirty="0"/>
              <a:t>rd</a:t>
            </a:r>
            <a:r>
              <a:rPr lang="en-CA" dirty="0"/>
              <a:t> year Scout (patrol Leader) to help guide them, along with the Scouters. </a:t>
            </a:r>
          </a:p>
        </p:txBody>
      </p:sp>
      <p:sp>
        <p:nvSpPr>
          <p:cNvPr id="2" name="TextBox 1">
            <a:extLst>
              <a:ext uri="{FF2B5EF4-FFF2-40B4-BE49-F238E27FC236}">
                <a16:creationId xmlns:a16="http://schemas.microsoft.com/office/drawing/2014/main" id="{B7FDF718-19E1-EB8E-CD47-763FC960E183}"/>
              </a:ext>
            </a:extLst>
          </p:cNvPr>
          <p:cNvSpPr txBox="1"/>
          <p:nvPr/>
        </p:nvSpPr>
        <p:spPr>
          <a:xfrm>
            <a:off x="3935927" y="124414"/>
            <a:ext cx="4496511" cy="3293209"/>
          </a:xfrm>
          <a:prstGeom prst="rect">
            <a:avLst/>
          </a:prstGeom>
          <a:ln>
            <a:solidFill>
              <a:srgbClr val="C00000"/>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CA" sz="1600" b="1" dirty="0"/>
              <a:t>Promise</a:t>
            </a:r>
            <a:r>
              <a:rPr lang="en-CA" sz="1600" dirty="0"/>
              <a:t>:</a:t>
            </a:r>
          </a:p>
          <a:p>
            <a:pPr fontAlgn="base"/>
            <a:r>
              <a:rPr lang="en-CA" sz="1600" dirty="0"/>
              <a:t>On my honour</a:t>
            </a:r>
          </a:p>
          <a:p>
            <a:pPr fontAlgn="base"/>
            <a:r>
              <a:rPr lang="en-CA" sz="1600" dirty="0"/>
              <a:t>I promise that I will do my best</a:t>
            </a:r>
          </a:p>
          <a:p>
            <a:pPr fontAlgn="base"/>
            <a:r>
              <a:rPr lang="en-CA" sz="1600" dirty="0"/>
              <a:t>To do my duty to God and the King;</a:t>
            </a:r>
          </a:p>
          <a:p>
            <a:pPr fontAlgn="base"/>
            <a:r>
              <a:rPr lang="en-CA" sz="1600" dirty="0"/>
              <a:t>To help other people at all times,</a:t>
            </a:r>
          </a:p>
          <a:p>
            <a:pPr fontAlgn="base"/>
            <a:r>
              <a:rPr lang="en-CA" sz="1600" dirty="0"/>
              <a:t>And to carry out the spirit of the Scout Law.</a:t>
            </a:r>
          </a:p>
          <a:p>
            <a:pPr fontAlgn="base"/>
            <a:endParaRPr lang="en-CA" sz="1600" dirty="0"/>
          </a:p>
          <a:p>
            <a:pPr fontAlgn="base"/>
            <a:r>
              <a:rPr lang="en-CA" sz="1600" dirty="0"/>
              <a:t>			</a:t>
            </a:r>
            <a:r>
              <a:rPr lang="en-CA" sz="1600" b="1" dirty="0"/>
              <a:t>Alternative option:</a:t>
            </a:r>
            <a:br>
              <a:rPr lang="en-CA" sz="1600" dirty="0"/>
            </a:br>
            <a:r>
              <a:rPr lang="en-US" sz="1600" dirty="0"/>
              <a:t>On my </a:t>
            </a:r>
            <a:r>
              <a:rPr lang="en-US" sz="1600" dirty="0" err="1"/>
              <a:t>honour</a:t>
            </a:r>
            <a:r>
              <a:rPr lang="en-US" sz="1600" dirty="0"/>
              <a:t>; </a:t>
            </a:r>
            <a:br>
              <a:rPr lang="en-US" sz="1600" dirty="0"/>
            </a:br>
            <a:r>
              <a:rPr lang="en-US" sz="1600" dirty="0"/>
              <a:t>I promise that I will do my best, </a:t>
            </a:r>
            <a:br>
              <a:rPr lang="en-US" sz="1600" dirty="0"/>
            </a:br>
            <a:r>
              <a:rPr lang="en-US" sz="1600" dirty="0"/>
              <a:t>To respect my country and my beliefs, </a:t>
            </a:r>
            <a:br>
              <a:rPr lang="en-US" sz="1600" dirty="0"/>
            </a:br>
            <a:r>
              <a:rPr lang="en-US" sz="1600" dirty="0"/>
              <a:t>To help other people at all times; </a:t>
            </a:r>
            <a:br>
              <a:rPr lang="en-US" sz="1600" dirty="0"/>
            </a:br>
            <a:r>
              <a:rPr lang="en-US" sz="1600" dirty="0"/>
              <a:t>and to carry out the spirit of the Scout Law. </a:t>
            </a:r>
            <a:endParaRPr lang="en-CA" sz="1600" dirty="0"/>
          </a:p>
        </p:txBody>
      </p:sp>
    </p:spTree>
    <p:extLst>
      <p:ext uri="{BB962C8B-B14F-4D97-AF65-F5344CB8AC3E}">
        <p14:creationId xmlns:p14="http://schemas.microsoft.com/office/powerpoint/2010/main" val="168143831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Related image">
            <a:extLst>
              <a:ext uri="{FF2B5EF4-FFF2-40B4-BE49-F238E27FC236}">
                <a16:creationId xmlns:a16="http://schemas.microsoft.com/office/drawing/2014/main" id="{0301E13A-85C0-4232-A86B-D63CDCB73CAE}"/>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7446"/>
          <a:stretch/>
        </p:blipFill>
        <p:spPr bwMode="auto">
          <a:xfrm>
            <a:off x="1024230" y="205103"/>
            <a:ext cx="2990901" cy="3222171"/>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6" descr="Image result for Venturer scout handbook">
            <a:extLst>
              <a:ext uri="{FF2B5EF4-FFF2-40B4-BE49-F238E27FC236}">
                <a16:creationId xmlns:a16="http://schemas.microsoft.com/office/drawing/2014/main" id="{DF3AAA42-3E30-4FB2-9EE3-87BAA7786CC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3468290"/>
            <a:ext cx="2539999" cy="329870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1CF9AD1E-0A8F-480F-A719-4FAF719C99A3}"/>
              </a:ext>
            </a:extLst>
          </p:cNvPr>
          <p:cNvSpPr txBox="1"/>
          <p:nvPr/>
        </p:nvSpPr>
        <p:spPr>
          <a:xfrm>
            <a:off x="7179930" y="4139316"/>
            <a:ext cx="1326594" cy="646331"/>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CA" b="1" dirty="0"/>
              <a:t>Motto</a:t>
            </a:r>
            <a:r>
              <a:rPr lang="en-CA" dirty="0"/>
              <a:t>:</a:t>
            </a:r>
          </a:p>
          <a:p>
            <a:r>
              <a:rPr lang="en-CA" dirty="0"/>
              <a:t>Challenge!</a:t>
            </a:r>
          </a:p>
        </p:txBody>
      </p:sp>
      <p:sp>
        <p:nvSpPr>
          <p:cNvPr id="22" name="TextBox 21">
            <a:extLst>
              <a:ext uri="{FF2B5EF4-FFF2-40B4-BE49-F238E27FC236}">
                <a16:creationId xmlns:a16="http://schemas.microsoft.com/office/drawing/2014/main" id="{6F7B71AE-6588-4140-BDB7-670DA8E0F5AB}"/>
              </a:ext>
            </a:extLst>
          </p:cNvPr>
          <p:cNvSpPr txBox="1"/>
          <p:nvPr/>
        </p:nvSpPr>
        <p:spPr>
          <a:xfrm>
            <a:off x="3923928" y="4287552"/>
            <a:ext cx="2699657" cy="646331"/>
          </a:xfrm>
          <a:prstGeom prst="rect">
            <a:avLst/>
          </a:prstGeom>
          <a:noFill/>
        </p:spPr>
        <p:txBody>
          <a:bodyPr wrap="square" rtlCol="0">
            <a:spAutoFit/>
          </a:bodyPr>
          <a:lstStyle/>
          <a:p>
            <a:pPr algn="ctr"/>
            <a:r>
              <a:rPr lang="en-CA" dirty="0">
                <a:solidFill>
                  <a:srgbClr val="FF0000"/>
                </a:solidFill>
              </a:rPr>
              <a:t>Learning to work together as a “Company”.</a:t>
            </a:r>
          </a:p>
        </p:txBody>
      </p:sp>
      <p:sp>
        <p:nvSpPr>
          <p:cNvPr id="23" name="TextBox 22">
            <a:extLst>
              <a:ext uri="{FF2B5EF4-FFF2-40B4-BE49-F238E27FC236}">
                <a16:creationId xmlns:a16="http://schemas.microsoft.com/office/drawing/2014/main" id="{B6E761DF-5F66-4727-9C66-992A11FC6F4F}"/>
              </a:ext>
            </a:extLst>
          </p:cNvPr>
          <p:cNvSpPr txBox="1"/>
          <p:nvPr/>
        </p:nvSpPr>
        <p:spPr>
          <a:xfrm>
            <a:off x="3311009" y="4898571"/>
            <a:ext cx="4190545" cy="1754326"/>
          </a:xfrm>
          <a:prstGeom prst="rect">
            <a:avLst/>
          </a:prstGeom>
          <a:noFill/>
        </p:spPr>
        <p:txBody>
          <a:bodyPr wrap="square" rtlCol="0">
            <a:spAutoFit/>
          </a:bodyPr>
          <a:lstStyle/>
          <a:p>
            <a:r>
              <a:rPr lang="en-CA" dirty="0">
                <a:solidFill>
                  <a:schemeClr val="accent5">
                    <a:lumMod val="50000"/>
                  </a:schemeClr>
                </a:solidFill>
              </a:rPr>
              <a:t>Your Venturer Scout is part of his or her “Venturer Company”. The Company will “elect” an executive from their members, to help guide them through the year.  </a:t>
            </a:r>
          </a:p>
          <a:p>
            <a:r>
              <a:rPr lang="en-CA" dirty="0">
                <a:solidFill>
                  <a:schemeClr val="accent5">
                    <a:lumMod val="50000"/>
                  </a:schemeClr>
                </a:solidFill>
              </a:rPr>
              <a:t>Positions include, a president, VP, Secretary, Treasurer, quartermaster, etc. </a:t>
            </a:r>
          </a:p>
        </p:txBody>
      </p:sp>
      <p:sp>
        <p:nvSpPr>
          <p:cNvPr id="2" name="TextBox 1">
            <a:extLst>
              <a:ext uri="{FF2B5EF4-FFF2-40B4-BE49-F238E27FC236}">
                <a16:creationId xmlns:a16="http://schemas.microsoft.com/office/drawing/2014/main" id="{699E46B0-BB80-3747-CD69-5734E110976D}"/>
              </a:ext>
            </a:extLst>
          </p:cNvPr>
          <p:cNvSpPr txBox="1"/>
          <p:nvPr/>
        </p:nvSpPr>
        <p:spPr>
          <a:xfrm>
            <a:off x="4211960" y="124414"/>
            <a:ext cx="4496511" cy="3693319"/>
          </a:xfrm>
          <a:prstGeom prst="rect">
            <a:avLst/>
          </a:prstGeom>
          <a:ln>
            <a:solidFill>
              <a:srgbClr val="C00000"/>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CA" b="1" dirty="0"/>
              <a:t>Promise:</a:t>
            </a:r>
          </a:p>
          <a:p>
            <a:pPr fontAlgn="base"/>
            <a:r>
              <a:rPr lang="en-CA" dirty="0"/>
              <a:t>On my honour</a:t>
            </a:r>
          </a:p>
          <a:p>
            <a:pPr fontAlgn="base"/>
            <a:r>
              <a:rPr lang="en-CA" dirty="0"/>
              <a:t>I promise that I will do my best</a:t>
            </a:r>
          </a:p>
          <a:p>
            <a:pPr fontAlgn="base"/>
            <a:r>
              <a:rPr lang="en-CA" dirty="0"/>
              <a:t>To do my duty to God and the King;</a:t>
            </a:r>
          </a:p>
          <a:p>
            <a:pPr fontAlgn="base"/>
            <a:r>
              <a:rPr lang="en-CA" dirty="0"/>
              <a:t>To help other people at all times,</a:t>
            </a:r>
          </a:p>
          <a:p>
            <a:pPr fontAlgn="base"/>
            <a:r>
              <a:rPr lang="en-CA" dirty="0"/>
              <a:t>And to carry out the spirit of the Scout Law.</a:t>
            </a:r>
          </a:p>
          <a:p>
            <a:pPr fontAlgn="base"/>
            <a:endParaRPr lang="en-CA" dirty="0"/>
          </a:p>
          <a:p>
            <a:pPr fontAlgn="base"/>
            <a:r>
              <a:rPr lang="en-CA" dirty="0"/>
              <a:t>			</a:t>
            </a:r>
            <a:r>
              <a:rPr lang="en-CA" b="1" dirty="0"/>
              <a:t>Alternative option:</a:t>
            </a:r>
            <a:br>
              <a:rPr lang="en-CA" dirty="0"/>
            </a:br>
            <a:r>
              <a:rPr lang="en-US" dirty="0"/>
              <a:t>On my </a:t>
            </a:r>
            <a:r>
              <a:rPr lang="en-US" dirty="0" err="1"/>
              <a:t>honour</a:t>
            </a:r>
            <a:r>
              <a:rPr lang="en-US" dirty="0"/>
              <a:t>; </a:t>
            </a:r>
            <a:br>
              <a:rPr lang="en-US" dirty="0"/>
            </a:br>
            <a:r>
              <a:rPr lang="en-US" dirty="0"/>
              <a:t>I promise that I will do my best, </a:t>
            </a:r>
            <a:br>
              <a:rPr lang="en-US" dirty="0"/>
            </a:br>
            <a:r>
              <a:rPr lang="en-US" dirty="0"/>
              <a:t>To respect my country and my beliefs, </a:t>
            </a:r>
            <a:br>
              <a:rPr lang="en-US" dirty="0"/>
            </a:br>
            <a:r>
              <a:rPr lang="en-US" dirty="0"/>
              <a:t>To help other people at all times; </a:t>
            </a:r>
            <a:br>
              <a:rPr lang="en-US" dirty="0"/>
            </a:br>
            <a:r>
              <a:rPr lang="en-US" dirty="0"/>
              <a:t>and to carry out the spirit of the Scout Law. </a:t>
            </a:r>
            <a:endParaRPr lang="en-CA" dirty="0"/>
          </a:p>
        </p:txBody>
      </p:sp>
    </p:spTree>
    <p:extLst>
      <p:ext uri="{BB962C8B-B14F-4D97-AF65-F5344CB8AC3E}">
        <p14:creationId xmlns:p14="http://schemas.microsoft.com/office/powerpoint/2010/main" val="15571880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4" descr="Image result for Scouts canada scouters">
            <a:extLst>
              <a:ext uri="{FF2B5EF4-FFF2-40B4-BE49-F238E27FC236}">
                <a16:creationId xmlns:a16="http://schemas.microsoft.com/office/drawing/2014/main" id="{77C3240F-A2FB-43D5-9BCD-B8FFCB36829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9011"/>
          <a:stretch/>
        </p:blipFill>
        <p:spPr bwMode="auto">
          <a:xfrm>
            <a:off x="688926" y="128185"/>
            <a:ext cx="3474713" cy="322217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8" descr="Image result for scouts canada rover scout handbook">
            <a:extLst>
              <a:ext uri="{FF2B5EF4-FFF2-40B4-BE49-F238E27FC236}">
                <a16:creationId xmlns:a16="http://schemas.microsoft.com/office/drawing/2014/main" id="{45F5C269-54F7-4B70-A37C-27EB186E78FF}"/>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7933"/>
          <a:stretch/>
        </p:blipFill>
        <p:spPr bwMode="auto">
          <a:xfrm>
            <a:off x="769257" y="3449246"/>
            <a:ext cx="2041902" cy="3337148"/>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a:extLst>
              <a:ext uri="{FF2B5EF4-FFF2-40B4-BE49-F238E27FC236}">
                <a16:creationId xmlns:a16="http://schemas.microsoft.com/office/drawing/2014/main" id="{3C8CBE50-FEF1-4C2F-A331-0507EEDE0267}"/>
              </a:ext>
            </a:extLst>
          </p:cNvPr>
          <p:cNvSpPr txBox="1"/>
          <p:nvPr/>
        </p:nvSpPr>
        <p:spPr>
          <a:xfrm>
            <a:off x="4355976" y="124414"/>
            <a:ext cx="4496511" cy="3693319"/>
          </a:xfrm>
          <a:prstGeom prst="rect">
            <a:avLst/>
          </a:prstGeom>
          <a:ln>
            <a:solidFill>
              <a:srgbClr val="C00000"/>
            </a:solid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en-CA" b="1" dirty="0"/>
              <a:t>Promise</a:t>
            </a:r>
            <a:r>
              <a:rPr lang="en-CA" dirty="0"/>
              <a:t>:</a:t>
            </a:r>
          </a:p>
          <a:p>
            <a:pPr fontAlgn="base"/>
            <a:r>
              <a:rPr lang="en-CA" dirty="0"/>
              <a:t>On my honour</a:t>
            </a:r>
          </a:p>
          <a:p>
            <a:pPr fontAlgn="base"/>
            <a:r>
              <a:rPr lang="en-CA" dirty="0"/>
              <a:t>I promise that I will do my best</a:t>
            </a:r>
          </a:p>
          <a:p>
            <a:pPr fontAlgn="base"/>
            <a:r>
              <a:rPr lang="en-CA" dirty="0"/>
              <a:t>To do my duty to God and the King;</a:t>
            </a:r>
          </a:p>
          <a:p>
            <a:pPr fontAlgn="base"/>
            <a:r>
              <a:rPr lang="en-CA" dirty="0"/>
              <a:t>To help other people at all times,</a:t>
            </a:r>
          </a:p>
          <a:p>
            <a:pPr fontAlgn="base"/>
            <a:r>
              <a:rPr lang="en-CA" dirty="0"/>
              <a:t>And to carry out the spirit of the Scout Law.</a:t>
            </a:r>
          </a:p>
          <a:p>
            <a:pPr fontAlgn="base"/>
            <a:endParaRPr lang="en-CA" dirty="0"/>
          </a:p>
          <a:p>
            <a:pPr fontAlgn="base"/>
            <a:r>
              <a:rPr lang="en-CA" dirty="0"/>
              <a:t>			</a:t>
            </a:r>
            <a:r>
              <a:rPr lang="en-CA" b="1" dirty="0"/>
              <a:t>Alternative option:</a:t>
            </a:r>
            <a:br>
              <a:rPr lang="en-CA" dirty="0"/>
            </a:br>
            <a:r>
              <a:rPr lang="en-US" dirty="0"/>
              <a:t>On my </a:t>
            </a:r>
            <a:r>
              <a:rPr lang="en-US" dirty="0" err="1"/>
              <a:t>honour</a:t>
            </a:r>
            <a:r>
              <a:rPr lang="en-US" dirty="0"/>
              <a:t>; </a:t>
            </a:r>
            <a:br>
              <a:rPr lang="en-US" dirty="0"/>
            </a:br>
            <a:r>
              <a:rPr lang="en-US" dirty="0"/>
              <a:t>I promise that I will do my best, </a:t>
            </a:r>
            <a:br>
              <a:rPr lang="en-US" dirty="0"/>
            </a:br>
            <a:r>
              <a:rPr lang="en-US" dirty="0"/>
              <a:t>To respect my country and my beliefs, </a:t>
            </a:r>
            <a:br>
              <a:rPr lang="en-US" dirty="0"/>
            </a:br>
            <a:r>
              <a:rPr lang="en-US" dirty="0"/>
              <a:t>To help other people at all times; </a:t>
            </a:r>
            <a:br>
              <a:rPr lang="en-US" dirty="0"/>
            </a:br>
            <a:r>
              <a:rPr lang="en-US" dirty="0"/>
              <a:t>and to carry out the spirit of the Scout Law. </a:t>
            </a:r>
            <a:endParaRPr lang="en-CA" dirty="0"/>
          </a:p>
        </p:txBody>
      </p:sp>
      <p:sp>
        <p:nvSpPr>
          <p:cNvPr id="17" name="TextBox 16">
            <a:extLst>
              <a:ext uri="{FF2B5EF4-FFF2-40B4-BE49-F238E27FC236}">
                <a16:creationId xmlns:a16="http://schemas.microsoft.com/office/drawing/2014/main" id="{58A1FC64-117B-462B-ABD8-55377CB7338D}"/>
              </a:ext>
            </a:extLst>
          </p:cNvPr>
          <p:cNvSpPr txBox="1"/>
          <p:nvPr/>
        </p:nvSpPr>
        <p:spPr>
          <a:xfrm>
            <a:off x="7291498" y="4184213"/>
            <a:ext cx="1331839" cy="646331"/>
          </a:xfrm>
          <a:prstGeom prst="rect">
            <a:avLst/>
          </a:prstGeom>
          <a:ln>
            <a:solidFill>
              <a:srgbClr val="C0000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CA" b="1" dirty="0"/>
              <a:t>Motto</a:t>
            </a:r>
            <a:r>
              <a:rPr lang="en-CA" dirty="0"/>
              <a:t>:</a:t>
            </a:r>
          </a:p>
          <a:p>
            <a:r>
              <a:rPr lang="en-CA" dirty="0"/>
              <a:t>Go Beyond!</a:t>
            </a:r>
          </a:p>
        </p:txBody>
      </p:sp>
      <p:sp>
        <p:nvSpPr>
          <p:cNvPr id="19" name="TextBox 18">
            <a:extLst>
              <a:ext uri="{FF2B5EF4-FFF2-40B4-BE49-F238E27FC236}">
                <a16:creationId xmlns:a16="http://schemas.microsoft.com/office/drawing/2014/main" id="{D0552015-DC4C-45A0-89EF-1ACB3F308658}"/>
              </a:ext>
            </a:extLst>
          </p:cNvPr>
          <p:cNvSpPr txBox="1"/>
          <p:nvPr/>
        </p:nvSpPr>
        <p:spPr>
          <a:xfrm>
            <a:off x="3094614" y="3861048"/>
            <a:ext cx="4139567" cy="2585323"/>
          </a:xfrm>
          <a:prstGeom prst="rect">
            <a:avLst/>
          </a:prstGeom>
          <a:noFill/>
        </p:spPr>
        <p:txBody>
          <a:bodyPr wrap="square" rtlCol="0">
            <a:spAutoFit/>
          </a:bodyPr>
          <a:lstStyle/>
          <a:p>
            <a:r>
              <a:rPr lang="en-CA" dirty="0">
                <a:solidFill>
                  <a:srgbClr val="C00000"/>
                </a:solidFill>
              </a:rPr>
              <a:t>Learning to use self-discovery, adventure and abilities to progress through young adulthood under the metaphor of “paddle your own canoe”.</a:t>
            </a:r>
          </a:p>
          <a:p>
            <a:r>
              <a:rPr lang="en-CA" dirty="0">
                <a:solidFill>
                  <a:srgbClr val="C00000"/>
                </a:solidFill>
              </a:rPr>
              <a:t>Rover groups are called a “Crew”. Each Crew will “elect” an executive to help them function and plan through the year. Positions include, Mate (“lead youth”), Scribe (Secretary), Treasurer, etc. </a:t>
            </a:r>
          </a:p>
        </p:txBody>
      </p:sp>
    </p:spTree>
    <p:extLst>
      <p:ext uri="{BB962C8B-B14F-4D97-AF65-F5344CB8AC3E}">
        <p14:creationId xmlns:p14="http://schemas.microsoft.com/office/powerpoint/2010/main" val="17956132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Image may contain: one or more people, tree and outdoor">
            <a:extLst>
              <a:ext uri="{FF2B5EF4-FFF2-40B4-BE49-F238E27FC236}">
                <a16:creationId xmlns:a16="http://schemas.microsoft.com/office/drawing/2014/main" id="{BED2C512-3B12-4C93-A7B0-C866B6395D3E}"/>
              </a:ext>
            </a:extLst>
          </p:cNvPr>
          <p:cNvPicPr>
            <a:picLocks noGrp="1" noChangeAspect="1" noChangeArrowheads="1"/>
          </p:cNvPicPr>
          <p:nvPr>
            <p:ph type="pic" sz="quarter" idx="15"/>
          </p:nvPr>
        </p:nvPicPr>
        <p:blipFill>
          <a:blip r:embed="rId2">
            <a:extLst>
              <a:ext uri="{28A0092B-C50C-407E-A947-70E740481C1C}">
                <a14:useLocalDpi xmlns:a14="http://schemas.microsoft.com/office/drawing/2010/main" val="0"/>
              </a:ext>
            </a:extLst>
          </a:blip>
          <a:srcRect t="4839" b="4839"/>
          <a:stretch>
            <a:fillRect/>
          </a:stretch>
        </p:blipFill>
        <p:spPr bwMode="auto">
          <a:xfrm rot="1340328">
            <a:off x="6471665" y="1269871"/>
            <a:ext cx="2362200" cy="21336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F06EBF5E-DED4-41C4-80F9-4C52B814ADEF}"/>
              </a:ext>
            </a:extLst>
          </p:cNvPr>
          <p:cNvSpPr>
            <a:spLocks noGrp="1"/>
          </p:cNvSpPr>
          <p:nvPr>
            <p:ph type="ctrTitle"/>
          </p:nvPr>
        </p:nvSpPr>
        <p:spPr/>
        <p:txBody>
          <a:bodyPr/>
          <a:lstStyle/>
          <a:p>
            <a:r>
              <a:rPr lang="en-CA" dirty="0"/>
              <a:t>What can you and your child expect in </a:t>
            </a:r>
            <a:r>
              <a:rPr lang="en-CA" b="1" dirty="0"/>
              <a:t>&lt;Group&gt; &lt;Section&gt;? </a:t>
            </a:r>
          </a:p>
        </p:txBody>
      </p:sp>
      <p:sp>
        <p:nvSpPr>
          <p:cNvPr id="3" name="Subtitle 2">
            <a:extLst>
              <a:ext uri="{FF2B5EF4-FFF2-40B4-BE49-F238E27FC236}">
                <a16:creationId xmlns:a16="http://schemas.microsoft.com/office/drawing/2014/main" id="{6A1F196D-EED5-46F8-8CA3-8D4E06D1B72E}"/>
              </a:ext>
            </a:extLst>
          </p:cNvPr>
          <p:cNvSpPr>
            <a:spLocks noGrp="1"/>
          </p:cNvSpPr>
          <p:nvPr>
            <p:ph type="subTitle" idx="1"/>
          </p:nvPr>
        </p:nvSpPr>
        <p:spPr/>
        <p:txBody>
          <a:bodyPr/>
          <a:lstStyle/>
          <a:p>
            <a:r>
              <a:rPr lang="en-CA" dirty="0"/>
              <a:t>We have a fun-filled year planned! </a:t>
            </a:r>
          </a:p>
        </p:txBody>
      </p:sp>
      <p:graphicFrame>
        <p:nvGraphicFramePr>
          <p:cNvPr id="6" name="Table 5">
            <a:extLst>
              <a:ext uri="{FF2B5EF4-FFF2-40B4-BE49-F238E27FC236}">
                <a16:creationId xmlns:a16="http://schemas.microsoft.com/office/drawing/2014/main" id="{95D2A076-510F-4EFA-A694-C7AA0F3ABA9A}"/>
              </a:ext>
            </a:extLst>
          </p:cNvPr>
          <p:cNvGraphicFramePr>
            <a:graphicFrameLocks noGrp="1"/>
          </p:cNvGraphicFramePr>
          <p:nvPr>
            <p:extLst>
              <p:ext uri="{D42A27DB-BD31-4B8C-83A1-F6EECF244321}">
                <p14:modId xmlns:p14="http://schemas.microsoft.com/office/powerpoint/2010/main" val="4056326343"/>
              </p:ext>
            </p:extLst>
          </p:nvPr>
        </p:nvGraphicFramePr>
        <p:xfrm>
          <a:off x="372988" y="2132856"/>
          <a:ext cx="6096000" cy="322686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4176054202"/>
                    </a:ext>
                  </a:extLst>
                </a:gridCol>
                <a:gridCol w="3048000">
                  <a:extLst>
                    <a:ext uri="{9D8B030D-6E8A-4147-A177-3AD203B41FA5}">
                      <a16:colId xmlns:a16="http://schemas.microsoft.com/office/drawing/2014/main" val="4247453291"/>
                    </a:ext>
                  </a:extLst>
                </a:gridCol>
              </a:tblGrid>
              <a:tr h="460980">
                <a:tc>
                  <a:txBody>
                    <a:bodyPr/>
                    <a:lstStyle/>
                    <a:p>
                      <a:r>
                        <a:rPr lang="en-CA" dirty="0"/>
                        <a:t>Activity </a:t>
                      </a:r>
                    </a:p>
                  </a:txBody>
                  <a:tcPr/>
                </a:tc>
                <a:tc>
                  <a:txBody>
                    <a:bodyPr/>
                    <a:lstStyle/>
                    <a:p>
                      <a:r>
                        <a:rPr lang="en-CA" dirty="0"/>
                        <a:t>Date/Time </a:t>
                      </a:r>
                    </a:p>
                  </a:txBody>
                  <a:tcPr/>
                </a:tc>
                <a:extLst>
                  <a:ext uri="{0D108BD9-81ED-4DB2-BD59-A6C34878D82A}">
                    <a16:rowId xmlns:a16="http://schemas.microsoft.com/office/drawing/2014/main" val="2243738973"/>
                  </a:ext>
                </a:extLst>
              </a:tr>
              <a:tr h="460980">
                <a:tc>
                  <a:txBody>
                    <a:bodyPr/>
                    <a:lstStyle/>
                    <a:p>
                      <a:endParaRPr lang="en-CA"/>
                    </a:p>
                  </a:txBody>
                  <a:tcPr/>
                </a:tc>
                <a:tc>
                  <a:txBody>
                    <a:bodyPr/>
                    <a:lstStyle/>
                    <a:p>
                      <a:endParaRPr lang="en-CA"/>
                    </a:p>
                  </a:txBody>
                  <a:tcPr/>
                </a:tc>
                <a:extLst>
                  <a:ext uri="{0D108BD9-81ED-4DB2-BD59-A6C34878D82A}">
                    <a16:rowId xmlns:a16="http://schemas.microsoft.com/office/drawing/2014/main" val="885030627"/>
                  </a:ext>
                </a:extLst>
              </a:tr>
              <a:tr h="460980">
                <a:tc>
                  <a:txBody>
                    <a:bodyPr/>
                    <a:lstStyle/>
                    <a:p>
                      <a:endParaRPr lang="en-CA"/>
                    </a:p>
                  </a:txBody>
                  <a:tcPr/>
                </a:tc>
                <a:tc>
                  <a:txBody>
                    <a:bodyPr/>
                    <a:lstStyle/>
                    <a:p>
                      <a:endParaRPr lang="en-CA"/>
                    </a:p>
                  </a:txBody>
                  <a:tcPr/>
                </a:tc>
                <a:extLst>
                  <a:ext uri="{0D108BD9-81ED-4DB2-BD59-A6C34878D82A}">
                    <a16:rowId xmlns:a16="http://schemas.microsoft.com/office/drawing/2014/main" val="1999997819"/>
                  </a:ext>
                </a:extLst>
              </a:tr>
              <a:tr h="460980">
                <a:tc>
                  <a:txBody>
                    <a:bodyPr/>
                    <a:lstStyle/>
                    <a:p>
                      <a:endParaRPr lang="en-CA"/>
                    </a:p>
                  </a:txBody>
                  <a:tcPr/>
                </a:tc>
                <a:tc>
                  <a:txBody>
                    <a:bodyPr/>
                    <a:lstStyle/>
                    <a:p>
                      <a:endParaRPr lang="en-CA"/>
                    </a:p>
                  </a:txBody>
                  <a:tcPr/>
                </a:tc>
                <a:extLst>
                  <a:ext uri="{0D108BD9-81ED-4DB2-BD59-A6C34878D82A}">
                    <a16:rowId xmlns:a16="http://schemas.microsoft.com/office/drawing/2014/main" val="919393818"/>
                  </a:ext>
                </a:extLst>
              </a:tr>
              <a:tr h="460980">
                <a:tc>
                  <a:txBody>
                    <a:bodyPr/>
                    <a:lstStyle/>
                    <a:p>
                      <a:endParaRPr lang="en-CA"/>
                    </a:p>
                  </a:txBody>
                  <a:tcPr/>
                </a:tc>
                <a:tc>
                  <a:txBody>
                    <a:bodyPr/>
                    <a:lstStyle/>
                    <a:p>
                      <a:endParaRPr lang="en-CA" dirty="0"/>
                    </a:p>
                  </a:txBody>
                  <a:tcPr/>
                </a:tc>
                <a:extLst>
                  <a:ext uri="{0D108BD9-81ED-4DB2-BD59-A6C34878D82A}">
                    <a16:rowId xmlns:a16="http://schemas.microsoft.com/office/drawing/2014/main" val="1844594799"/>
                  </a:ext>
                </a:extLst>
              </a:tr>
              <a:tr h="460980">
                <a:tc>
                  <a:txBody>
                    <a:bodyPr/>
                    <a:lstStyle/>
                    <a:p>
                      <a:endParaRPr lang="en-CA" dirty="0"/>
                    </a:p>
                  </a:txBody>
                  <a:tcPr/>
                </a:tc>
                <a:tc>
                  <a:txBody>
                    <a:bodyPr/>
                    <a:lstStyle/>
                    <a:p>
                      <a:endParaRPr lang="en-CA" dirty="0"/>
                    </a:p>
                  </a:txBody>
                  <a:tcPr/>
                </a:tc>
                <a:extLst>
                  <a:ext uri="{0D108BD9-81ED-4DB2-BD59-A6C34878D82A}">
                    <a16:rowId xmlns:a16="http://schemas.microsoft.com/office/drawing/2014/main" val="3295691704"/>
                  </a:ext>
                </a:extLst>
              </a:tr>
              <a:tr h="460980">
                <a:tc>
                  <a:txBody>
                    <a:bodyPr/>
                    <a:lstStyle/>
                    <a:p>
                      <a:endParaRPr lang="en-CA" dirty="0"/>
                    </a:p>
                  </a:txBody>
                  <a:tcPr/>
                </a:tc>
                <a:tc>
                  <a:txBody>
                    <a:bodyPr/>
                    <a:lstStyle/>
                    <a:p>
                      <a:endParaRPr lang="en-CA" dirty="0"/>
                    </a:p>
                  </a:txBody>
                  <a:tcPr/>
                </a:tc>
                <a:extLst>
                  <a:ext uri="{0D108BD9-81ED-4DB2-BD59-A6C34878D82A}">
                    <a16:rowId xmlns:a16="http://schemas.microsoft.com/office/drawing/2014/main" val="2611186252"/>
                  </a:ext>
                </a:extLst>
              </a:tr>
            </a:tbl>
          </a:graphicData>
        </a:graphic>
      </p:graphicFrame>
    </p:spTree>
    <p:extLst>
      <p:ext uri="{BB962C8B-B14F-4D97-AF65-F5344CB8AC3E}">
        <p14:creationId xmlns:p14="http://schemas.microsoft.com/office/powerpoint/2010/main" val="25636226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Image result for all section camp  scouts canada">
            <a:extLst>
              <a:ext uri="{FF2B5EF4-FFF2-40B4-BE49-F238E27FC236}">
                <a16:creationId xmlns:a16="http://schemas.microsoft.com/office/drawing/2014/main" id="{EFA6E720-3C32-47A5-86EE-702070E6EE00}"/>
              </a:ext>
            </a:extLst>
          </p:cNvPr>
          <p:cNvPicPr>
            <a:picLocks noGrp="1" noChangeAspect="1" noChangeArrowheads="1"/>
          </p:cNvPicPr>
          <p:nvPr>
            <p:ph type="pic" sz="quarter" idx="15"/>
          </p:nvPr>
        </p:nvPicPr>
        <p:blipFill>
          <a:blip r:embed="rId2">
            <a:extLst>
              <a:ext uri="{28A0092B-C50C-407E-A947-70E740481C1C}">
                <a14:useLocalDpi xmlns:a14="http://schemas.microsoft.com/office/drawing/2010/main" val="0"/>
              </a:ext>
            </a:extLst>
          </a:blip>
          <a:srcRect l="8990" r="8990"/>
          <a:stretch>
            <a:fillRect/>
          </a:stretch>
        </p:blipFill>
        <p:spPr bwMode="auto">
          <a:xfrm rot="881998">
            <a:off x="6460233" y="1173514"/>
            <a:ext cx="2362200" cy="21336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9412D78B-72A5-4432-8513-4F992A681FDE}"/>
              </a:ext>
            </a:extLst>
          </p:cNvPr>
          <p:cNvSpPr>
            <a:spLocks noGrp="1"/>
          </p:cNvSpPr>
          <p:nvPr>
            <p:ph type="ctrTitle"/>
          </p:nvPr>
        </p:nvSpPr>
        <p:spPr/>
        <p:txBody>
          <a:bodyPr/>
          <a:lstStyle/>
          <a:p>
            <a:r>
              <a:rPr lang="en-CA" dirty="0"/>
              <a:t>What do we have planned as a Group?</a:t>
            </a:r>
          </a:p>
        </p:txBody>
      </p:sp>
      <p:sp>
        <p:nvSpPr>
          <p:cNvPr id="3" name="Subtitle 2">
            <a:extLst>
              <a:ext uri="{FF2B5EF4-FFF2-40B4-BE49-F238E27FC236}">
                <a16:creationId xmlns:a16="http://schemas.microsoft.com/office/drawing/2014/main" id="{A8457CEF-47BE-48E7-B71B-4B1E7F04528F}"/>
              </a:ext>
            </a:extLst>
          </p:cNvPr>
          <p:cNvSpPr>
            <a:spLocks noGrp="1"/>
          </p:cNvSpPr>
          <p:nvPr>
            <p:ph type="subTitle" idx="1"/>
          </p:nvPr>
        </p:nvSpPr>
        <p:spPr>
          <a:xfrm>
            <a:off x="685800" y="1381685"/>
            <a:ext cx="5110336" cy="609600"/>
          </a:xfrm>
        </p:spPr>
        <p:txBody>
          <a:bodyPr/>
          <a:lstStyle/>
          <a:p>
            <a:r>
              <a:rPr lang="en-CA" sz="1800" dirty="0"/>
              <a:t>All section events are a great way for younger youth to link up with older sections and see what they can expect when they ‘swim up’</a:t>
            </a:r>
          </a:p>
        </p:txBody>
      </p:sp>
      <p:graphicFrame>
        <p:nvGraphicFramePr>
          <p:cNvPr id="6" name="Table 5">
            <a:extLst>
              <a:ext uri="{FF2B5EF4-FFF2-40B4-BE49-F238E27FC236}">
                <a16:creationId xmlns:a16="http://schemas.microsoft.com/office/drawing/2014/main" id="{5A70E837-B222-4E38-AD6B-A65E3248ADE3}"/>
              </a:ext>
            </a:extLst>
          </p:cNvPr>
          <p:cNvGraphicFramePr>
            <a:graphicFrameLocks noGrp="1"/>
          </p:cNvGraphicFramePr>
          <p:nvPr>
            <p:extLst>
              <p:ext uri="{D42A27DB-BD31-4B8C-83A1-F6EECF244321}">
                <p14:modId xmlns:p14="http://schemas.microsoft.com/office/powerpoint/2010/main" val="751561988"/>
              </p:ext>
            </p:extLst>
          </p:nvPr>
        </p:nvGraphicFramePr>
        <p:xfrm>
          <a:off x="685800" y="2772116"/>
          <a:ext cx="6096000" cy="2595880"/>
        </p:xfrm>
        <a:graphic>
          <a:graphicData uri="http://schemas.openxmlformats.org/drawingml/2006/table">
            <a:tbl>
              <a:tblPr firstRow="1" bandRow="1">
                <a:tableStyleId>{5C22544A-7EE6-4342-B048-85BDC9FD1C3A}</a:tableStyleId>
              </a:tblPr>
              <a:tblGrid>
                <a:gridCol w="3048000">
                  <a:extLst>
                    <a:ext uri="{9D8B030D-6E8A-4147-A177-3AD203B41FA5}">
                      <a16:colId xmlns:a16="http://schemas.microsoft.com/office/drawing/2014/main" val="31309914"/>
                    </a:ext>
                  </a:extLst>
                </a:gridCol>
                <a:gridCol w="3048000">
                  <a:extLst>
                    <a:ext uri="{9D8B030D-6E8A-4147-A177-3AD203B41FA5}">
                      <a16:colId xmlns:a16="http://schemas.microsoft.com/office/drawing/2014/main" val="762842249"/>
                    </a:ext>
                  </a:extLst>
                </a:gridCol>
              </a:tblGrid>
              <a:tr h="370840">
                <a:tc>
                  <a:txBody>
                    <a:bodyPr/>
                    <a:lstStyle/>
                    <a:p>
                      <a:r>
                        <a:rPr lang="en-CA" dirty="0"/>
                        <a:t>Activity </a:t>
                      </a:r>
                    </a:p>
                  </a:txBody>
                  <a:tcPr/>
                </a:tc>
                <a:tc>
                  <a:txBody>
                    <a:bodyPr/>
                    <a:lstStyle/>
                    <a:p>
                      <a:r>
                        <a:rPr lang="en-CA" dirty="0"/>
                        <a:t>Date </a:t>
                      </a:r>
                    </a:p>
                  </a:txBody>
                  <a:tcPr/>
                </a:tc>
                <a:extLst>
                  <a:ext uri="{0D108BD9-81ED-4DB2-BD59-A6C34878D82A}">
                    <a16:rowId xmlns:a16="http://schemas.microsoft.com/office/drawing/2014/main" val="2293055453"/>
                  </a:ext>
                </a:extLst>
              </a:tr>
              <a:tr h="370840">
                <a:tc>
                  <a:txBody>
                    <a:bodyPr/>
                    <a:lstStyle/>
                    <a:p>
                      <a:r>
                        <a:rPr lang="en-CA" dirty="0"/>
                        <a:t>Holiday party</a:t>
                      </a:r>
                    </a:p>
                  </a:txBody>
                  <a:tcPr/>
                </a:tc>
                <a:tc>
                  <a:txBody>
                    <a:bodyPr/>
                    <a:lstStyle/>
                    <a:p>
                      <a:endParaRPr lang="en-CA" dirty="0"/>
                    </a:p>
                  </a:txBody>
                  <a:tcPr/>
                </a:tc>
                <a:extLst>
                  <a:ext uri="{0D108BD9-81ED-4DB2-BD59-A6C34878D82A}">
                    <a16:rowId xmlns:a16="http://schemas.microsoft.com/office/drawing/2014/main" val="4084603532"/>
                  </a:ext>
                </a:extLst>
              </a:tr>
              <a:tr h="370840">
                <a:tc>
                  <a:txBody>
                    <a:bodyPr/>
                    <a:lstStyle/>
                    <a:p>
                      <a:r>
                        <a:rPr lang="en-CA" dirty="0"/>
                        <a:t>Out-of-the-cold supper</a:t>
                      </a:r>
                    </a:p>
                  </a:txBody>
                  <a:tcPr/>
                </a:tc>
                <a:tc>
                  <a:txBody>
                    <a:bodyPr/>
                    <a:lstStyle/>
                    <a:p>
                      <a:endParaRPr lang="en-CA" dirty="0"/>
                    </a:p>
                  </a:txBody>
                  <a:tcPr/>
                </a:tc>
                <a:extLst>
                  <a:ext uri="{0D108BD9-81ED-4DB2-BD59-A6C34878D82A}">
                    <a16:rowId xmlns:a16="http://schemas.microsoft.com/office/drawing/2014/main" val="946663827"/>
                  </a:ext>
                </a:extLst>
              </a:tr>
              <a:tr h="370840">
                <a:tc>
                  <a:txBody>
                    <a:bodyPr/>
                    <a:lstStyle/>
                    <a:p>
                      <a:r>
                        <a:rPr lang="en-CA" dirty="0"/>
                        <a:t>Baden Powell Dinner</a:t>
                      </a:r>
                    </a:p>
                  </a:txBody>
                  <a:tcPr/>
                </a:tc>
                <a:tc>
                  <a:txBody>
                    <a:bodyPr/>
                    <a:lstStyle/>
                    <a:p>
                      <a:endParaRPr lang="en-CA" dirty="0"/>
                    </a:p>
                  </a:txBody>
                  <a:tcPr/>
                </a:tc>
                <a:extLst>
                  <a:ext uri="{0D108BD9-81ED-4DB2-BD59-A6C34878D82A}">
                    <a16:rowId xmlns:a16="http://schemas.microsoft.com/office/drawing/2014/main" val="3658242910"/>
                  </a:ext>
                </a:extLst>
              </a:tr>
              <a:tr h="370840">
                <a:tc>
                  <a:txBody>
                    <a:bodyPr/>
                    <a:lstStyle/>
                    <a:p>
                      <a:r>
                        <a:rPr lang="en-CA" dirty="0"/>
                        <a:t>Garden Supply fundraiser </a:t>
                      </a:r>
                    </a:p>
                  </a:txBody>
                  <a:tcPr/>
                </a:tc>
                <a:tc>
                  <a:txBody>
                    <a:bodyPr/>
                    <a:lstStyle/>
                    <a:p>
                      <a:endParaRPr lang="en-CA" dirty="0"/>
                    </a:p>
                  </a:txBody>
                  <a:tcPr/>
                </a:tc>
                <a:extLst>
                  <a:ext uri="{0D108BD9-81ED-4DB2-BD59-A6C34878D82A}">
                    <a16:rowId xmlns:a16="http://schemas.microsoft.com/office/drawing/2014/main" val="1522528995"/>
                  </a:ext>
                </a:extLst>
              </a:tr>
              <a:tr h="370840">
                <a:tc>
                  <a:txBody>
                    <a:bodyPr/>
                    <a:lstStyle/>
                    <a:p>
                      <a:r>
                        <a:rPr lang="en-CA" dirty="0"/>
                        <a:t>All-section camp</a:t>
                      </a:r>
                    </a:p>
                  </a:txBody>
                  <a:tcPr/>
                </a:tc>
                <a:tc>
                  <a:txBody>
                    <a:bodyPr/>
                    <a:lstStyle/>
                    <a:p>
                      <a:endParaRPr lang="en-CA" dirty="0"/>
                    </a:p>
                  </a:txBody>
                  <a:tcPr/>
                </a:tc>
                <a:extLst>
                  <a:ext uri="{0D108BD9-81ED-4DB2-BD59-A6C34878D82A}">
                    <a16:rowId xmlns:a16="http://schemas.microsoft.com/office/drawing/2014/main" val="341367848"/>
                  </a:ext>
                </a:extLst>
              </a:tr>
              <a:tr h="370840">
                <a:tc>
                  <a:txBody>
                    <a:bodyPr/>
                    <a:lstStyle/>
                    <a:p>
                      <a:r>
                        <a:rPr lang="en-CA" dirty="0"/>
                        <a:t>End of year BBQ </a:t>
                      </a:r>
                    </a:p>
                  </a:txBody>
                  <a:tcPr/>
                </a:tc>
                <a:tc>
                  <a:txBody>
                    <a:bodyPr/>
                    <a:lstStyle/>
                    <a:p>
                      <a:endParaRPr lang="en-CA" dirty="0"/>
                    </a:p>
                  </a:txBody>
                  <a:tcPr/>
                </a:tc>
                <a:extLst>
                  <a:ext uri="{0D108BD9-81ED-4DB2-BD59-A6C34878D82A}">
                    <a16:rowId xmlns:a16="http://schemas.microsoft.com/office/drawing/2014/main" val="1238545562"/>
                  </a:ext>
                </a:extLst>
              </a:tr>
            </a:tbl>
          </a:graphicData>
        </a:graphic>
      </p:graphicFrame>
    </p:spTree>
    <p:extLst>
      <p:ext uri="{BB962C8B-B14F-4D97-AF65-F5344CB8AC3E}">
        <p14:creationId xmlns:p14="http://schemas.microsoft.com/office/powerpoint/2010/main" val="10187187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06CB06-0691-4BBF-BF38-49F5670F6A7E}"/>
              </a:ext>
            </a:extLst>
          </p:cNvPr>
          <p:cNvSpPr>
            <a:spLocks noGrp="1"/>
          </p:cNvSpPr>
          <p:nvPr>
            <p:ph type="ctrTitle"/>
          </p:nvPr>
        </p:nvSpPr>
        <p:spPr/>
        <p:txBody>
          <a:bodyPr/>
          <a:lstStyle/>
          <a:p>
            <a:r>
              <a:rPr lang="en-CA" dirty="0"/>
              <a:t>&lt;Group&gt; Website </a:t>
            </a:r>
          </a:p>
        </p:txBody>
      </p:sp>
      <p:sp>
        <p:nvSpPr>
          <p:cNvPr id="3" name="Subtitle 2">
            <a:extLst>
              <a:ext uri="{FF2B5EF4-FFF2-40B4-BE49-F238E27FC236}">
                <a16:creationId xmlns:a16="http://schemas.microsoft.com/office/drawing/2014/main" id="{DB5B9741-DEEC-4050-9474-DDB4B74C4887}"/>
              </a:ext>
            </a:extLst>
          </p:cNvPr>
          <p:cNvSpPr>
            <a:spLocks noGrp="1"/>
          </p:cNvSpPr>
          <p:nvPr>
            <p:ph type="subTitle" idx="1"/>
          </p:nvPr>
        </p:nvSpPr>
        <p:spPr/>
        <p:txBody>
          <a:bodyPr/>
          <a:lstStyle/>
          <a:p>
            <a:endParaRPr lang="en-CA" dirty="0"/>
          </a:p>
        </p:txBody>
      </p:sp>
      <p:sp>
        <p:nvSpPr>
          <p:cNvPr id="4" name="Text Placeholder 3">
            <a:extLst>
              <a:ext uri="{FF2B5EF4-FFF2-40B4-BE49-F238E27FC236}">
                <a16:creationId xmlns:a16="http://schemas.microsoft.com/office/drawing/2014/main" id="{4E288FED-BEEE-47EC-814D-D485CAB9272B}"/>
              </a:ext>
            </a:extLst>
          </p:cNvPr>
          <p:cNvSpPr>
            <a:spLocks noGrp="1"/>
          </p:cNvSpPr>
          <p:nvPr>
            <p:ph type="body" sz="quarter" idx="14"/>
          </p:nvPr>
        </p:nvSpPr>
        <p:spPr/>
        <p:txBody>
          <a:bodyPr/>
          <a:lstStyle/>
          <a:p>
            <a:endParaRPr lang="en-CA"/>
          </a:p>
        </p:txBody>
      </p:sp>
      <p:sp>
        <p:nvSpPr>
          <p:cNvPr id="5" name="Picture Placeholder 4">
            <a:extLst>
              <a:ext uri="{FF2B5EF4-FFF2-40B4-BE49-F238E27FC236}">
                <a16:creationId xmlns:a16="http://schemas.microsoft.com/office/drawing/2014/main" id="{02E9F683-D581-46D1-B025-64C5AE1CF813}"/>
              </a:ext>
            </a:extLst>
          </p:cNvPr>
          <p:cNvSpPr>
            <a:spLocks noGrp="1"/>
          </p:cNvSpPr>
          <p:nvPr>
            <p:ph type="pic" sz="quarter" idx="15"/>
          </p:nvPr>
        </p:nvSpPr>
        <p:spPr/>
      </p:sp>
    </p:spTree>
    <p:extLst>
      <p:ext uri="{BB962C8B-B14F-4D97-AF65-F5344CB8AC3E}">
        <p14:creationId xmlns:p14="http://schemas.microsoft.com/office/powerpoint/2010/main" val="2315962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96FC35-BEB4-4583-9CED-F2366B70C532}"/>
              </a:ext>
            </a:extLst>
          </p:cNvPr>
          <p:cNvSpPr>
            <a:spLocks noGrp="1"/>
          </p:cNvSpPr>
          <p:nvPr>
            <p:ph type="ctrTitle"/>
          </p:nvPr>
        </p:nvSpPr>
        <p:spPr/>
        <p:txBody>
          <a:bodyPr/>
          <a:lstStyle/>
          <a:p>
            <a:r>
              <a:rPr lang="en-CA" dirty="0"/>
              <a:t>Scout Tracker (optional)</a:t>
            </a:r>
          </a:p>
        </p:txBody>
      </p:sp>
      <p:sp>
        <p:nvSpPr>
          <p:cNvPr id="3" name="Subtitle 2">
            <a:extLst>
              <a:ext uri="{FF2B5EF4-FFF2-40B4-BE49-F238E27FC236}">
                <a16:creationId xmlns:a16="http://schemas.microsoft.com/office/drawing/2014/main" id="{D9FD2F2E-7251-4B4C-9A8E-E215EEEB9D27}"/>
              </a:ext>
            </a:extLst>
          </p:cNvPr>
          <p:cNvSpPr>
            <a:spLocks noGrp="1"/>
          </p:cNvSpPr>
          <p:nvPr>
            <p:ph type="subTitle" idx="1"/>
          </p:nvPr>
        </p:nvSpPr>
        <p:spPr/>
        <p:txBody>
          <a:bodyPr/>
          <a:lstStyle/>
          <a:p>
            <a:endParaRPr lang="en-CA"/>
          </a:p>
        </p:txBody>
      </p:sp>
      <p:sp>
        <p:nvSpPr>
          <p:cNvPr id="4" name="Text Placeholder 3">
            <a:extLst>
              <a:ext uri="{FF2B5EF4-FFF2-40B4-BE49-F238E27FC236}">
                <a16:creationId xmlns:a16="http://schemas.microsoft.com/office/drawing/2014/main" id="{6D8B1ADE-EC43-4D78-8D81-F6DDE64B882B}"/>
              </a:ext>
            </a:extLst>
          </p:cNvPr>
          <p:cNvSpPr>
            <a:spLocks noGrp="1"/>
          </p:cNvSpPr>
          <p:nvPr>
            <p:ph type="body" sz="quarter" idx="14"/>
          </p:nvPr>
        </p:nvSpPr>
        <p:spPr/>
        <p:txBody>
          <a:bodyPr/>
          <a:lstStyle/>
          <a:p>
            <a:endParaRPr lang="en-CA"/>
          </a:p>
        </p:txBody>
      </p:sp>
      <p:sp>
        <p:nvSpPr>
          <p:cNvPr id="5" name="Picture Placeholder 4">
            <a:extLst>
              <a:ext uri="{FF2B5EF4-FFF2-40B4-BE49-F238E27FC236}">
                <a16:creationId xmlns:a16="http://schemas.microsoft.com/office/drawing/2014/main" id="{CCE1DE50-ED49-4A39-A711-6F084EE4A66E}"/>
              </a:ext>
            </a:extLst>
          </p:cNvPr>
          <p:cNvSpPr>
            <a:spLocks noGrp="1"/>
          </p:cNvSpPr>
          <p:nvPr>
            <p:ph type="pic" sz="quarter" idx="15"/>
          </p:nvPr>
        </p:nvSpPr>
        <p:spPr/>
      </p:sp>
    </p:spTree>
    <p:extLst>
      <p:ext uri="{BB962C8B-B14F-4D97-AF65-F5344CB8AC3E}">
        <p14:creationId xmlns:p14="http://schemas.microsoft.com/office/powerpoint/2010/main" val="37220394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B82C22-941C-491F-B96F-FA99CB16650E}"/>
              </a:ext>
            </a:extLst>
          </p:cNvPr>
          <p:cNvSpPr>
            <a:spLocks noGrp="1"/>
          </p:cNvSpPr>
          <p:nvPr>
            <p:ph type="ctrTitle"/>
          </p:nvPr>
        </p:nvSpPr>
        <p:spPr/>
        <p:txBody>
          <a:bodyPr/>
          <a:lstStyle/>
          <a:p>
            <a:r>
              <a:rPr lang="en-CA" dirty="0"/>
              <a:t>How we fundraise </a:t>
            </a:r>
          </a:p>
        </p:txBody>
      </p:sp>
      <p:sp>
        <p:nvSpPr>
          <p:cNvPr id="4" name="Text Placeholder 3">
            <a:extLst>
              <a:ext uri="{FF2B5EF4-FFF2-40B4-BE49-F238E27FC236}">
                <a16:creationId xmlns:a16="http://schemas.microsoft.com/office/drawing/2014/main" id="{665F5307-6E32-44D8-81B9-1BC299B7F9A8}"/>
              </a:ext>
            </a:extLst>
          </p:cNvPr>
          <p:cNvSpPr>
            <a:spLocks noGrp="1"/>
          </p:cNvSpPr>
          <p:nvPr>
            <p:ph type="body" sz="quarter" idx="14"/>
          </p:nvPr>
        </p:nvSpPr>
        <p:spPr>
          <a:xfrm>
            <a:off x="279268" y="1340768"/>
            <a:ext cx="6400800" cy="3733800"/>
          </a:xfrm>
        </p:spPr>
        <p:txBody>
          <a:bodyPr/>
          <a:lstStyle/>
          <a:p>
            <a:r>
              <a:rPr lang="en-CA" sz="2000" dirty="0"/>
              <a:t>Program fees help to support our Group and the scouting movement we need to fundraise to make our adventures that more much amazing </a:t>
            </a:r>
          </a:p>
          <a:p>
            <a:r>
              <a:rPr lang="en-CA" sz="2000" dirty="0"/>
              <a:t>Scout Popcorn </a:t>
            </a:r>
          </a:p>
          <a:p>
            <a:pPr lvl="1"/>
            <a:r>
              <a:rPr lang="en-CA" sz="1400" dirty="0"/>
              <a:t>Our national fundraiser that runs from September through October </a:t>
            </a:r>
          </a:p>
          <a:p>
            <a:pPr lvl="1"/>
            <a:r>
              <a:rPr lang="en-CA" sz="1400" dirty="0"/>
              <a:t>Scout Popcorn offers a variety of delicious popcorn and a 45% return to Groups on all products </a:t>
            </a:r>
          </a:p>
          <a:p>
            <a:r>
              <a:rPr lang="en-CA" sz="2000" dirty="0"/>
              <a:t>Apple Day </a:t>
            </a:r>
          </a:p>
          <a:p>
            <a:pPr lvl="1"/>
            <a:r>
              <a:rPr lang="en-CA" sz="1400" dirty="0"/>
              <a:t>This is annual fundraiser provides our Scouting youth with an opportunity to show their appreciation to the community for their support throughout the year. </a:t>
            </a:r>
          </a:p>
          <a:p>
            <a:pPr lvl="1"/>
            <a:r>
              <a:rPr lang="en-CA" sz="1400" dirty="0"/>
              <a:t>Our youth distribute apples as a way of saying “Thank You” to the community. </a:t>
            </a:r>
            <a:endParaRPr lang="en-CA" sz="800" dirty="0"/>
          </a:p>
          <a:p>
            <a:r>
              <a:rPr lang="en-CA" sz="2000" dirty="0">
                <a:solidFill>
                  <a:schemeClr val="tx1"/>
                </a:solidFill>
              </a:rPr>
              <a:t>Scout Coffee / Scout Seeds</a:t>
            </a:r>
          </a:p>
          <a:p>
            <a:pPr lvl="1"/>
            <a:r>
              <a:rPr lang="en-US" sz="1400" dirty="0">
                <a:solidFill>
                  <a:schemeClr val="tx1"/>
                </a:solidFill>
              </a:rPr>
              <a:t>New partnerships with Equator Coffee Roasters and Make it Sow have enabled us to offer new contact-less ONLINE fundraisers to support Groups in creating great programming that fosters youth well-being and development. </a:t>
            </a:r>
            <a:endParaRPr lang="en-CA" sz="1400" dirty="0">
              <a:solidFill>
                <a:schemeClr val="tx1"/>
              </a:solidFill>
            </a:endParaRPr>
          </a:p>
        </p:txBody>
      </p:sp>
      <p:pic>
        <p:nvPicPr>
          <p:cNvPr id="7170" name="Picture 2" descr="Image result for scout popcorn scouts canada">
            <a:extLst>
              <a:ext uri="{FF2B5EF4-FFF2-40B4-BE49-F238E27FC236}">
                <a16:creationId xmlns:a16="http://schemas.microsoft.com/office/drawing/2014/main" id="{0C986B2A-DE44-4FC9-99F7-4CB58F58C1D3}"/>
              </a:ext>
            </a:extLst>
          </p:cNvPr>
          <p:cNvPicPr>
            <a:picLocks noGrp="1" noChangeAspect="1" noChangeArrowheads="1"/>
          </p:cNvPicPr>
          <p:nvPr>
            <p:ph type="pic" sz="quarter" idx="15"/>
          </p:nvPr>
        </p:nvPicPr>
        <p:blipFill>
          <a:blip r:embed="rId2">
            <a:extLst>
              <a:ext uri="{28A0092B-C50C-407E-A947-70E740481C1C}">
                <a14:useLocalDpi xmlns:a14="http://schemas.microsoft.com/office/drawing/2010/main" val="0"/>
              </a:ext>
            </a:extLst>
          </a:blip>
          <a:srcRect l="13257" r="13257"/>
          <a:stretch>
            <a:fillRect/>
          </a:stretch>
        </p:blipFill>
        <p:spPr bwMode="auto">
          <a:xfrm rot="863682">
            <a:off x="6553672" y="664795"/>
            <a:ext cx="2362200"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11423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95261459-1B2A-4F10-A5F5-E0339C2364EC}"/>
              </a:ext>
            </a:extLst>
          </p:cNvPr>
          <p:cNvSpPr txBox="1"/>
          <p:nvPr/>
        </p:nvSpPr>
        <p:spPr>
          <a:xfrm>
            <a:off x="342266" y="980728"/>
            <a:ext cx="4208650" cy="3323987"/>
          </a:xfrm>
          <a:prstGeom prst="rect">
            <a:avLst/>
          </a:prstGeom>
          <a:noFill/>
          <a:ln>
            <a:solidFill>
              <a:schemeClr val="accent1"/>
            </a:solidFill>
          </a:ln>
        </p:spPr>
        <p:txBody>
          <a:bodyPr wrap="square" rtlCol="0">
            <a:spAutoFit/>
          </a:bodyPr>
          <a:lstStyle/>
          <a:p>
            <a:pPr algn="ctr"/>
            <a:r>
              <a:rPr lang="en-CA" sz="1400" b="1" dirty="0">
                <a:solidFill>
                  <a:srgbClr val="FF0000"/>
                </a:solidFill>
                <a:latin typeface="Bliss 2 Light" panose="02000506030000020004" pitchFamily="50" charset="0"/>
              </a:rPr>
              <a:t>Ranking of Activities</a:t>
            </a:r>
            <a:endParaRPr lang="en-CA" sz="800" dirty="0">
              <a:solidFill>
                <a:srgbClr val="FF0000"/>
              </a:solidFill>
              <a:latin typeface="Bliss 2 Light" panose="02000506030000020004" pitchFamily="50" charset="0"/>
            </a:endParaRPr>
          </a:p>
          <a:p>
            <a:r>
              <a:rPr lang="en-CA" sz="1400" b="1" dirty="0">
                <a:latin typeface="Bliss 2 Light" panose="02000506030000020004" pitchFamily="50" charset="0"/>
              </a:rPr>
              <a:t>Category 1, </a:t>
            </a:r>
            <a:r>
              <a:rPr lang="en-CA" sz="1400" b="1" dirty="0">
                <a:solidFill>
                  <a:srgbClr val="00B050"/>
                </a:solidFill>
                <a:latin typeface="Bliss 2 Light" panose="02000506030000020004" pitchFamily="50" charset="0"/>
              </a:rPr>
              <a:t>Green</a:t>
            </a:r>
            <a:r>
              <a:rPr lang="en-CA" sz="1400" dirty="0">
                <a:latin typeface="Bliss 2 Light" panose="02000506030000020004" pitchFamily="50" charset="0"/>
              </a:rPr>
              <a:t> - (go carefully) </a:t>
            </a:r>
            <a:r>
              <a:rPr lang="en-US" sz="1400" dirty="0"/>
              <a:t>The majority of ‘normal’ Scouting activities would, in most instances, fall into this category; for example: weekly meetings in a school or church hall, supervised fire-lighting, knife-permit training, indoor bouldering and climbing (using auto-belay systems), swimming in a lifeguarded pool, bicycling, etc.</a:t>
            </a:r>
            <a:r>
              <a:rPr lang="en-CA" sz="1400" dirty="0">
                <a:latin typeface="Bliss 2 Light" panose="02000506030000020004" pitchFamily="50" charset="0"/>
              </a:rPr>
              <a:t> </a:t>
            </a:r>
          </a:p>
          <a:p>
            <a:r>
              <a:rPr lang="en-CA" sz="1400" b="1" dirty="0">
                <a:latin typeface="Bliss 2 Light" panose="02000506030000020004" pitchFamily="50" charset="0"/>
              </a:rPr>
              <a:t>Category 2, </a:t>
            </a:r>
            <a:r>
              <a:rPr lang="en-CA" sz="1400" b="1" dirty="0">
                <a:solidFill>
                  <a:srgbClr val="FFC000"/>
                </a:solidFill>
                <a:latin typeface="Bliss 2 Light" panose="02000506030000020004" pitchFamily="50" charset="0"/>
              </a:rPr>
              <a:t>Yellow</a:t>
            </a:r>
            <a:r>
              <a:rPr lang="en-CA" sz="1400" dirty="0">
                <a:latin typeface="Bliss 2 Light" panose="02000506030000020004" pitchFamily="50" charset="0"/>
              </a:rPr>
              <a:t> - (proceed with caution) </a:t>
            </a:r>
            <a:r>
              <a:rPr lang="en-US" sz="1400" dirty="0"/>
              <a:t>Outdoor activities as part of a regular meeting with higher risk activities, or of an extended nature, up to and including short-term camping outings of two nights or fewer. </a:t>
            </a:r>
            <a:r>
              <a:rPr lang="en-CA" sz="1400" b="1" dirty="0">
                <a:latin typeface="Bliss 2 Light" panose="02000506030000020004" pitchFamily="50" charset="0"/>
              </a:rPr>
              <a:t>Category 3, </a:t>
            </a:r>
            <a:r>
              <a:rPr lang="en-CA" sz="1400" b="1" dirty="0">
                <a:solidFill>
                  <a:srgbClr val="FF0000"/>
                </a:solidFill>
                <a:latin typeface="Bliss 2 Light" panose="02000506030000020004" pitchFamily="50" charset="0"/>
              </a:rPr>
              <a:t>Red</a:t>
            </a:r>
            <a:r>
              <a:rPr lang="en-CA" sz="1400" dirty="0">
                <a:latin typeface="Bliss 2 Light" panose="02000506030000020004" pitchFamily="50" charset="0"/>
              </a:rPr>
              <a:t> - (be alert, check things carefully before proceeding</a:t>
            </a:r>
            <a:r>
              <a:rPr lang="en-US" sz="1400" dirty="0"/>
              <a:t>Outdoor activities requiring specialized skills, or outings of three or more nights. </a:t>
            </a:r>
            <a:endParaRPr lang="en-CA" sz="1400" dirty="0">
              <a:latin typeface="Bliss 2 Light" panose="02000506030000020004" pitchFamily="50" charset="0"/>
            </a:endParaRPr>
          </a:p>
        </p:txBody>
      </p:sp>
      <p:sp>
        <p:nvSpPr>
          <p:cNvPr id="8" name="TextBox 7">
            <a:extLst>
              <a:ext uri="{FF2B5EF4-FFF2-40B4-BE49-F238E27FC236}">
                <a16:creationId xmlns:a16="http://schemas.microsoft.com/office/drawing/2014/main" id="{C3D8E2F9-A786-4AD7-97E9-A852325945BE}"/>
              </a:ext>
            </a:extLst>
          </p:cNvPr>
          <p:cNvSpPr txBox="1"/>
          <p:nvPr/>
        </p:nvSpPr>
        <p:spPr>
          <a:xfrm>
            <a:off x="318965" y="4359797"/>
            <a:ext cx="4231951" cy="1384995"/>
          </a:xfrm>
          <a:prstGeom prst="rect">
            <a:avLst/>
          </a:prstGeom>
          <a:noFill/>
          <a:ln>
            <a:solidFill>
              <a:schemeClr val="accent1"/>
            </a:solidFill>
          </a:ln>
        </p:spPr>
        <p:txBody>
          <a:bodyPr wrap="square" rtlCol="0">
            <a:spAutoFit/>
          </a:bodyPr>
          <a:lstStyle/>
          <a:p>
            <a:pPr algn="ctr"/>
            <a:r>
              <a:rPr lang="en-CA" sz="1400" b="1" dirty="0">
                <a:solidFill>
                  <a:srgbClr val="FF0000"/>
                </a:solidFill>
                <a:latin typeface="Bliss 2 Light" panose="02000506030000020004" pitchFamily="50" charset="0"/>
              </a:rPr>
              <a:t>Behind every overnight outing and activity, there is a team of volunteers and staff who:</a:t>
            </a:r>
          </a:p>
          <a:p>
            <a:pPr marL="285750" indent="-285750">
              <a:buFont typeface="Arial" panose="020B0604020202020204" pitchFamily="34" charset="0"/>
              <a:buChar char="•"/>
            </a:pPr>
            <a:r>
              <a:rPr lang="en-CA" sz="1400" dirty="0">
                <a:latin typeface="Bliss 2 Light" panose="02000506030000020004" pitchFamily="50" charset="0"/>
              </a:rPr>
              <a:t>Have submitted a safety plan.</a:t>
            </a:r>
          </a:p>
          <a:p>
            <a:pPr marL="285750" indent="-285750">
              <a:buFont typeface="Arial" panose="020B0604020202020204" pitchFamily="34" charset="0"/>
              <a:buChar char="•"/>
            </a:pPr>
            <a:r>
              <a:rPr lang="en-CA" sz="1400" dirty="0">
                <a:latin typeface="Bliss 2 Light" panose="02000506030000020004" pitchFamily="50" charset="0"/>
              </a:rPr>
              <a:t>Gotten approval from Group committee or higher.</a:t>
            </a:r>
          </a:p>
          <a:p>
            <a:pPr marL="285750" indent="-285750">
              <a:buFont typeface="Arial" panose="020B0604020202020204" pitchFamily="34" charset="0"/>
              <a:buChar char="•"/>
            </a:pPr>
            <a:r>
              <a:rPr lang="en-CA" sz="1400" dirty="0">
                <a:latin typeface="Bliss 2 Light" panose="02000506030000020004" pitchFamily="50" charset="0"/>
              </a:rPr>
              <a:t>Checked on insurance.</a:t>
            </a:r>
          </a:p>
          <a:p>
            <a:pPr marL="285750" indent="-285750">
              <a:buFont typeface="Arial" panose="020B0604020202020204" pitchFamily="34" charset="0"/>
              <a:buChar char="•"/>
            </a:pPr>
            <a:r>
              <a:rPr lang="en-CA" sz="1400" dirty="0">
                <a:latin typeface="Bliss 2 Light" panose="02000506030000020004" pitchFamily="50" charset="0"/>
              </a:rPr>
              <a:t>Printed up to date forms for each youth and scouter.</a:t>
            </a:r>
          </a:p>
        </p:txBody>
      </p:sp>
      <p:sp>
        <p:nvSpPr>
          <p:cNvPr id="10" name="TextBox 9">
            <a:extLst>
              <a:ext uri="{FF2B5EF4-FFF2-40B4-BE49-F238E27FC236}">
                <a16:creationId xmlns:a16="http://schemas.microsoft.com/office/drawing/2014/main" id="{A510AE49-ACBF-4D0A-8638-592831A1F823}"/>
              </a:ext>
            </a:extLst>
          </p:cNvPr>
          <p:cNvSpPr txBox="1"/>
          <p:nvPr/>
        </p:nvSpPr>
        <p:spPr>
          <a:xfrm>
            <a:off x="971600" y="74785"/>
            <a:ext cx="7808686" cy="707886"/>
          </a:xfrm>
          <a:prstGeom prst="rect">
            <a:avLst/>
          </a:prstGeom>
          <a:noFill/>
        </p:spPr>
        <p:txBody>
          <a:bodyPr wrap="square" rtlCol="0">
            <a:spAutoFit/>
          </a:bodyPr>
          <a:lstStyle/>
          <a:p>
            <a:pPr algn="ctr"/>
            <a:r>
              <a:rPr lang="en-CA" sz="4000" b="1" dirty="0">
                <a:solidFill>
                  <a:srgbClr val="FF0000"/>
                </a:solidFill>
                <a:latin typeface="Bliss 2 Light" panose="02000506030000020004" pitchFamily="50" charset="0"/>
              </a:rPr>
              <a:t>Our Culture of Safety </a:t>
            </a:r>
          </a:p>
        </p:txBody>
      </p:sp>
      <p:sp>
        <p:nvSpPr>
          <p:cNvPr id="14" name="TextBox 13">
            <a:extLst>
              <a:ext uri="{FF2B5EF4-FFF2-40B4-BE49-F238E27FC236}">
                <a16:creationId xmlns:a16="http://schemas.microsoft.com/office/drawing/2014/main" id="{C8E1CD49-93AB-4816-90CE-CC1F10D14715}"/>
              </a:ext>
            </a:extLst>
          </p:cNvPr>
          <p:cNvSpPr txBox="1"/>
          <p:nvPr/>
        </p:nvSpPr>
        <p:spPr>
          <a:xfrm>
            <a:off x="4621866" y="4365104"/>
            <a:ext cx="4414629" cy="1384995"/>
          </a:xfrm>
          <a:prstGeom prst="rect">
            <a:avLst/>
          </a:prstGeom>
          <a:noFill/>
          <a:ln>
            <a:solidFill>
              <a:schemeClr val="accent1"/>
            </a:solidFill>
          </a:ln>
        </p:spPr>
        <p:txBody>
          <a:bodyPr wrap="square" rtlCol="0">
            <a:spAutoFit/>
          </a:bodyPr>
          <a:lstStyle/>
          <a:p>
            <a:pPr algn="ctr"/>
            <a:r>
              <a:rPr lang="en-CA" sz="1400" b="1" dirty="0">
                <a:solidFill>
                  <a:srgbClr val="FF0000"/>
                </a:solidFill>
                <a:latin typeface="Bliss 2 Light" panose="02000506030000020004" pitchFamily="50" charset="0"/>
              </a:rPr>
              <a:t>Safe Scouting</a:t>
            </a:r>
          </a:p>
          <a:p>
            <a:r>
              <a:rPr lang="en-CA" sz="1400" dirty="0">
                <a:latin typeface="Bliss 2 Light" panose="02000506030000020004" pitchFamily="50" charset="0"/>
              </a:rPr>
              <a:t>We have a department at our national office which is specifically dedicated to Safe Scouting. </a:t>
            </a:r>
          </a:p>
          <a:p>
            <a:r>
              <a:rPr lang="en-CA" sz="1400" dirty="0">
                <a:latin typeface="Bliss 2 Light" panose="02000506030000020004" pitchFamily="50" charset="0"/>
              </a:rPr>
              <a:t>Safe Scouting guides volunteers and staff through Safety reviews anytime a complaint, concern or incident, is reported.</a:t>
            </a:r>
          </a:p>
        </p:txBody>
      </p:sp>
      <p:sp>
        <p:nvSpPr>
          <p:cNvPr id="18" name="TextBox 17">
            <a:extLst>
              <a:ext uri="{FF2B5EF4-FFF2-40B4-BE49-F238E27FC236}">
                <a16:creationId xmlns:a16="http://schemas.microsoft.com/office/drawing/2014/main" id="{37C94A1C-3FB8-4AC4-955B-0FE585D4DCFE}"/>
              </a:ext>
            </a:extLst>
          </p:cNvPr>
          <p:cNvSpPr txBox="1"/>
          <p:nvPr/>
        </p:nvSpPr>
        <p:spPr>
          <a:xfrm>
            <a:off x="4620422" y="1042283"/>
            <a:ext cx="4416073" cy="3170099"/>
          </a:xfrm>
          <a:prstGeom prst="rect">
            <a:avLst/>
          </a:prstGeom>
          <a:noFill/>
          <a:ln>
            <a:solidFill>
              <a:schemeClr val="accent1"/>
            </a:solidFill>
          </a:ln>
        </p:spPr>
        <p:txBody>
          <a:bodyPr wrap="square" rtlCol="0">
            <a:spAutoFit/>
          </a:bodyPr>
          <a:lstStyle/>
          <a:p>
            <a:r>
              <a:rPr lang="en-CA" sz="1400" b="1" dirty="0">
                <a:solidFill>
                  <a:srgbClr val="FF0000"/>
                </a:solidFill>
                <a:latin typeface="Bliss 2 Light" panose="02000506030000020004" pitchFamily="50" charset="0"/>
              </a:rPr>
              <a:t>Safe and Happy Meetings</a:t>
            </a:r>
          </a:p>
          <a:p>
            <a:r>
              <a:rPr lang="en-CA" sz="1400" dirty="0">
                <a:latin typeface="Bliss 2 Light" panose="02000506030000020004" pitchFamily="50" charset="0"/>
              </a:rPr>
              <a:t>Even week to week at regular meeting we have rules and practices that keep everyone safe. </a:t>
            </a:r>
          </a:p>
          <a:p>
            <a:r>
              <a:rPr lang="en-CA" sz="1400" dirty="0">
                <a:latin typeface="Bliss 2 Light" panose="02000506030000020004" pitchFamily="50" charset="0"/>
              </a:rPr>
              <a:t>This includes things like…</a:t>
            </a:r>
          </a:p>
          <a:p>
            <a:pPr marL="285750" indent="-285750">
              <a:buFontTx/>
              <a:buChar char="-"/>
            </a:pPr>
            <a:r>
              <a:rPr lang="en-CA" sz="1400" dirty="0">
                <a:latin typeface="Bliss 2 Light" panose="02000506030000020004" pitchFamily="50" charset="0"/>
              </a:rPr>
              <a:t>Youth can’t be in sock feet at meeting halls, so that we prevent slips, trips and falls.</a:t>
            </a:r>
          </a:p>
          <a:p>
            <a:pPr marL="285750" indent="-285750">
              <a:buFontTx/>
              <a:buChar char="-"/>
            </a:pPr>
            <a:r>
              <a:rPr lang="en-CA" sz="1400" dirty="0">
                <a:latin typeface="Bliss 2 Light" panose="02000506030000020004" pitchFamily="50" charset="0"/>
              </a:rPr>
              <a:t>Ratio – at no time can the youth to adult ratio be greater than 8:1. </a:t>
            </a:r>
          </a:p>
          <a:p>
            <a:pPr marL="285750" indent="-285750">
              <a:buFontTx/>
              <a:buChar char="-"/>
            </a:pPr>
            <a:r>
              <a:rPr lang="en-CA" sz="1400" dirty="0">
                <a:latin typeface="Bliss 2 Light" panose="02000506030000020004" pitchFamily="50" charset="0"/>
              </a:rPr>
              <a:t>There must always be 2 Scouters present with youth at all times. </a:t>
            </a:r>
          </a:p>
          <a:p>
            <a:pPr marL="285750" indent="-285750">
              <a:buFontTx/>
              <a:buChar char="-"/>
            </a:pPr>
            <a:endParaRPr lang="en-CA" sz="1400" dirty="0"/>
          </a:p>
          <a:p>
            <a:endParaRPr lang="en-CA" sz="1400" dirty="0"/>
          </a:p>
          <a:p>
            <a:pPr marL="285750" indent="-285750">
              <a:buFontTx/>
              <a:buChar char="-"/>
            </a:pPr>
            <a:endParaRPr lang="en-CA" sz="1600" dirty="0"/>
          </a:p>
          <a:p>
            <a:endParaRPr lang="en-CA" sz="1600" dirty="0"/>
          </a:p>
        </p:txBody>
      </p:sp>
    </p:spTree>
    <p:extLst>
      <p:ext uri="{BB962C8B-B14F-4D97-AF65-F5344CB8AC3E}">
        <p14:creationId xmlns:p14="http://schemas.microsoft.com/office/powerpoint/2010/main" val="242142090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Image result for safety scouts canada">
            <a:extLst>
              <a:ext uri="{FF2B5EF4-FFF2-40B4-BE49-F238E27FC236}">
                <a16:creationId xmlns:a16="http://schemas.microsoft.com/office/drawing/2014/main" id="{6A8B244B-29D2-49FA-8B0D-0A48BCDB3A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491" y="1217264"/>
            <a:ext cx="2975179" cy="385044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76DFE4EB-2733-4D94-A06C-8F45D83D1F21}"/>
              </a:ext>
            </a:extLst>
          </p:cNvPr>
          <p:cNvSpPr>
            <a:spLocks noGrp="1"/>
          </p:cNvSpPr>
          <p:nvPr>
            <p:ph type="ctrTitle"/>
          </p:nvPr>
        </p:nvSpPr>
        <p:spPr/>
        <p:txBody>
          <a:bodyPr/>
          <a:lstStyle/>
          <a:p>
            <a:r>
              <a:rPr lang="en-CA" dirty="0"/>
              <a:t>How we lead a culture of safety</a:t>
            </a:r>
          </a:p>
        </p:txBody>
      </p:sp>
      <p:sp>
        <p:nvSpPr>
          <p:cNvPr id="4" name="Text Placeholder 3">
            <a:extLst>
              <a:ext uri="{FF2B5EF4-FFF2-40B4-BE49-F238E27FC236}">
                <a16:creationId xmlns:a16="http://schemas.microsoft.com/office/drawing/2014/main" id="{481BA38E-5719-47DD-A522-82C5D9B34EF4}"/>
              </a:ext>
            </a:extLst>
          </p:cNvPr>
          <p:cNvSpPr>
            <a:spLocks noGrp="1"/>
          </p:cNvSpPr>
          <p:nvPr>
            <p:ph type="body" sz="quarter" idx="14"/>
          </p:nvPr>
        </p:nvSpPr>
        <p:spPr>
          <a:xfrm>
            <a:off x="4332800" y="1349569"/>
            <a:ext cx="4690174" cy="3733800"/>
          </a:xfrm>
        </p:spPr>
        <p:txBody>
          <a:bodyPr/>
          <a:lstStyle/>
          <a:p>
            <a:pPr marL="0" indent="0">
              <a:buNone/>
            </a:pPr>
            <a:r>
              <a:rPr lang="en-CA" sz="2400" dirty="0"/>
              <a:t> By embedding safety in everything we do, we create a culture of safety supported by comprehensive policies, resources and guidelines for all Scouting activities.</a:t>
            </a:r>
          </a:p>
          <a:p>
            <a:pPr lvl="1"/>
            <a:r>
              <a:rPr lang="en-CA" sz="2000" dirty="0"/>
              <a:t>2-Scouter rule </a:t>
            </a:r>
          </a:p>
          <a:p>
            <a:pPr lvl="1"/>
            <a:r>
              <a:rPr lang="en-CA" sz="2000" dirty="0"/>
              <a:t>Ratio – 8:1 </a:t>
            </a:r>
          </a:p>
          <a:p>
            <a:pPr lvl="1"/>
            <a:r>
              <a:rPr lang="en-CA" sz="2000" dirty="0"/>
              <a:t>Transportation Policy </a:t>
            </a:r>
          </a:p>
          <a:p>
            <a:endParaRPr lang="en-CA" dirty="0"/>
          </a:p>
        </p:txBody>
      </p:sp>
      <p:pic>
        <p:nvPicPr>
          <p:cNvPr id="3074" name="Picture 2" descr="Image result for safety scouts canada">
            <a:extLst>
              <a:ext uri="{FF2B5EF4-FFF2-40B4-BE49-F238E27FC236}">
                <a16:creationId xmlns:a16="http://schemas.microsoft.com/office/drawing/2014/main" id="{9AC829AC-0D53-40D7-A772-0E9C07A1C74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03133" y="1844824"/>
            <a:ext cx="2508657" cy="414908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Image result for safety scouts canada">
            <a:extLst>
              <a:ext uri="{FF2B5EF4-FFF2-40B4-BE49-F238E27FC236}">
                <a16:creationId xmlns:a16="http://schemas.microsoft.com/office/drawing/2014/main" id="{A9ABDC6F-CA0A-4E8A-BB7A-6853787198C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45946" y="2393162"/>
            <a:ext cx="2470889" cy="42714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43666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Image result for a scout is scouts canada video">
            <a:hlinkClick r:id="rId2"/>
            <a:extLst>
              <a:ext uri="{FF2B5EF4-FFF2-40B4-BE49-F238E27FC236}">
                <a16:creationId xmlns:a16="http://schemas.microsoft.com/office/drawing/2014/main" id="{B38C2B42-F3B6-4723-88B8-B36E7B9093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85900" y="2218767"/>
            <a:ext cx="6372200" cy="358436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82689D19-5971-4BC7-994F-38257BCDEE02}"/>
              </a:ext>
            </a:extLst>
          </p:cNvPr>
          <p:cNvSpPr>
            <a:spLocks noGrp="1"/>
          </p:cNvSpPr>
          <p:nvPr>
            <p:ph type="ctrTitle"/>
          </p:nvPr>
        </p:nvSpPr>
        <p:spPr/>
        <p:txBody>
          <a:bodyPr/>
          <a:lstStyle/>
          <a:p>
            <a:r>
              <a:rPr lang="en-CA" dirty="0"/>
              <a:t>A Scout is…</a:t>
            </a:r>
          </a:p>
        </p:txBody>
      </p:sp>
      <p:sp>
        <p:nvSpPr>
          <p:cNvPr id="3" name="Subtitle 2">
            <a:extLst>
              <a:ext uri="{FF2B5EF4-FFF2-40B4-BE49-F238E27FC236}">
                <a16:creationId xmlns:a16="http://schemas.microsoft.com/office/drawing/2014/main" id="{90B8C7B1-93DD-4999-B16C-44B8D4ABFEFE}"/>
              </a:ext>
            </a:extLst>
          </p:cNvPr>
          <p:cNvSpPr>
            <a:spLocks noGrp="1"/>
          </p:cNvSpPr>
          <p:nvPr>
            <p:ph type="subTitle" idx="1"/>
          </p:nvPr>
        </p:nvSpPr>
        <p:spPr>
          <a:xfrm>
            <a:off x="457200" y="1143000"/>
            <a:ext cx="8458200" cy="609600"/>
          </a:xfrm>
        </p:spPr>
        <p:txBody>
          <a:bodyPr/>
          <a:lstStyle/>
          <a:p>
            <a:r>
              <a:rPr lang="en-CA" sz="2400" dirty="0"/>
              <a:t>Capable, confident, a leader, a friend, an adventurer and an environmental steward</a:t>
            </a:r>
          </a:p>
        </p:txBody>
      </p:sp>
    </p:spTree>
    <p:extLst>
      <p:ext uri="{BB962C8B-B14F-4D97-AF65-F5344CB8AC3E}">
        <p14:creationId xmlns:p14="http://schemas.microsoft.com/office/powerpoint/2010/main" val="9263676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1E784C-10F3-440B-AFEC-E231657A1590}"/>
              </a:ext>
            </a:extLst>
          </p:cNvPr>
          <p:cNvSpPr>
            <a:spLocks noGrp="1"/>
          </p:cNvSpPr>
          <p:nvPr>
            <p:ph type="ctrTitle"/>
          </p:nvPr>
        </p:nvSpPr>
        <p:spPr/>
        <p:txBody>
          <a:bodyPr/>
          <a:lstStyle/>
          <a:p>
            <a:r>
              <a:rPr lang="en-CA" sz="3200" dirty="0"/>
              <a:t>Unique Experiences and opportunities for youth</a:t>
            </a:r>
          </a:p>
        </p:txBody>
      </p:sp>
      <p:sp>
        <p:nvSpPr>
          <p:cNvPr id="3" name="Subtitle 2">
            <a:extLst>
              <a:ext uri="{FF2B5EF4-FFF2-40B4-BE49-F238E27FC236}">
                <a16:creationId xmlns:a16="http://schemas.microsoft.com/office/drawing/2014/main" id="{D1F1AA4B-5F61-410C-B2A0-A5D4406C35C2}"/>
              </a:ext>
            </a:extLst>
          </p:cNvPr>
          <p:cNvSpPr>
            <a:spLocks noGrp="1"/>
          </p:cNvSpPr>
          <p:nvPr>
            <p:ph type="subTitle" idx="1"/>
          </p:nvPr>
        </p:nvSpPr>
        <p:spPr>
          <a:xfrm>
            <a:off x="604504" y="1066800"/>
            <a:ext cx="6046440" cy="609600"/>
          </a:xfrm>
        </p:spPr>
        <p:txBody>
          <a:bodyPr/>
          <a:lstStyle/>
          <a:p>
            <a:r>
              <a:rPr lang="en-CA" dirty="0"/>
              <a:t>Leadership, scholarships and international adventures </a:t>
            </a:r>
          </a:p>
        </p:txBody>
      </p:sp>
      <p:sp>
        <p:nvSpPr>
          <p:cNvPr id="4" name="Text Placeholder 3">
            <a:extLst>
              <a:ext uri="{FF2B5EF4-FFF2-40B4-BE49-F238E27FC236}">
                <a16:creationId xmlns:a16="http://schemas.microsoft.com/office/drawing/2014/main" id="{103E9015-F69A-4F77-A036-4840A43AB4CE}"/>
              </a:ext>
            </a:extLst>
          </p:cNvPr>
          <p:cNvSpPr>
            <a:spLocks noGrp="1"/>
          </p:cNvSpPr>
          <p:nvPr>
            <p:ph type="body" sz="quarter" idx="14"/>
          </p:nvPr>
        </p:nvSpPr>
        <p:spPr>
          <a:xfrm>
            <a:off x="685800" y="2133600"/>
            <a:ext cx="5758408" cy="3733800"/>
          </a:xfrm>
        </p:spPr>
        <p:txBody>
          <a:bodyPr/>
          <a:lstStyle/>
          <a:p>
            <a:pPr marL="0" indent="0">
              <a:buNone/>
            </a:pPr>
            <a:r>
              <a:rPr lang="en-CA" sz="2000" dirty="0"/>
              <a:t>Youth Leadership Experience</a:t>
            </a:r>
          </a:p>
          <a:p>
            <a:pPr lvl="1"/>
            <a:r>
              <a:rPr lang="en-CA" sz="1200" dirty="0"/>
              <a:t>We offer Youth Leadership Training courses for all five Sections</a:t>
            </a:r>
          </a:p>
          <a:p>
            <a:pPr lvl="1"/>
            <a:r>
              <a:rPr lang="en-CA" sz="1200" dirty="0"/>
              <a:t>The important job of these well-chosen young leaders is to be the voice of the youth, making sure that the opinions of those that we are here for, is enveloped into every program we run and everything we do. </a:t>
            </a:r>
          </a:p>
          <a:p>
            <a:pPr marL="0" indent="0">
              <a:buNone/>
            </a:pPr>
            <a:r>
              <a:rPr lang="en-CA" sz="2000" dirty="0"/>
              <a:t>Scholarship program</a:t>
            </a:r>
          </a:p>
          <a:p>
            <a:pPr lvl="1"/>
            <a:r>
              <a:rPr lang="en-CA" sz="1200" dirty="0"/>
              <a:t>The Scouts Canada Scholarship Program provides financial support to members of Scouts Canada entering or continuing in full-time studies at Canadian universities or colleges.</a:t>
            </a:r>
          </a:p>
          <a:p>
            <a:pPr lvl="1"/>
            <a:r>
              <a:rPr lang="en-CA" sz="1200" dirty="0"/>
              <a:t>All recipients are motivated youth whom, with the help of their Scouting experiences, have demonstrated outstanding leadership qualities and a desire to create a better world. </a:t>
            </a:r>
          </a:p>
          <a:p>
            <a:pPr marL="0" indent="0">
              <a:buNone/>
            </a:pPr>
            <a:r>
              <a:rPr lang="en-CA" sz="2000" dirty="0"/>
              <a:t>International experiences </a:t>
            </a:r>
          </a:p>
          <a:p>
            <a:pPr lvl="1"/>
            <a:r>
              <a:rPr lang="en-CA" sz="1200" dirty="0"/>
              <a:t>Pen Pal opportunities to engage with scouting youth from around the world</a:t>
            </a:r>
          </a:p>
          <a:p>
            <a:pPr lvl="1"/>
            <a:r>
              <a:rPr lang="en-CA" sz="1200" dirty="0"/>
              <a:t>International events like Jamborees and exchanges provide opportunities for e</a:t>
            </a:r>
            <a:r>
              <a:rPr lang="en-US" sz="1200" dirty="0" err="1"/>
              <a:t>xperiencing</a:t>
            </a:r>
            <a:r>
              <a:rPr lang="en-US" sz="1200" dirty="0"/>
              <a:t> another country and culture</a:t>
            </a:r>
            <a:endParaRPr lang="en-CA" sz="1200" dirty="0"/>
          </a:p>
          <a:p>
            <a:endParaRPr lang="en-CA" sz="1400" dirty="0"/>
          </a:p>
          <a:p>
            <a:pPr marL="0" indent="0">
              <a:buNone/>
            </a:pPr>
            <a:endParaRPr lang="en-CA" sz="1400" dirty="0"/>
          </a:p>
          <a:p>
            <a:endParaRPr lang="en-CA" dirty="0"/>
          </a:p>
        </p:txBody>
      </p:sp>
      <p:pic>
        <p:nvPicPr>
          <p:cNvPr id="2052" name="Picture 4" descr="Image result for world jamboree canada bridge">
            <a:extLst>
              <a:ext uri="{FF2B5EF4-FFF2-40B4-BE49-F238E27FC236}">
                <a16:creationId xmlns:a16="http://schemas.microsoft.com/office/drawing/2014/main" id="{538AB5EB-7E8E-40E5-8489-ECE929E18D13}"/>
              </a:ext>
            </a:extLst>
          </p:cNvPr>
          <p:cNvPicPr>
            <a:picLocks noGrp="1" noChangeAspect="1" noChangeArrowheads="1"/>
          </p:cNvPicPr>
          <p:nvPr>
            <p:ph type="pic" sz="quarter" idx="15"/>
          </p:nvPr>
        </p:nvPicPr>
        <p:blipFill>
          <a:blip r:embed="rId2">
            <a:extLst>
              <a:ext uri="{28A0092B-C50C-407E-A947-70E740481C1C}">
                <a14:useLocalDpi xmlns:a14="http://schemas.microsoft.com/office/drawing/2010/main" val="0"/>
              </a:ext>
            </a:extLst>
          </a:blip>
          <a:srcRect l="15097" r="15097"/>
          <a:stretch>
            <a:fillRect/>
          </a:stretch>
        </p:blipFill>
        <p:spPr bwMode="auto">
          <a:xfrm rot="863682">
            <a:off x="6518406" y="1022353"/>
            <a:ext cx="2362200"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49607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31574D-1F4F-4E37-B885-4572BD9D1E4C}"/>
              </a:ext>
            </a:extLst>
          </p:cNvPr>
          <p:cNvSpPr>
            <a:spLocks noGrp="1"/>
          </p:cNvSpPr>
          <p:nvPr>
            <p:ph type="ctrTitle"/>
          </p:nvPr>
        </p:nvSpPr>
        <p:spPr/>
        <p:txBody>
          <a:bodyPr/>
          <a:lstStyle/>
          <a:p>
            <a:r>
              <a:rPr lang="en-CA" dirty="0"/>
              <a:t>Volunteering with Scouts Canada</a:t>
            </a:r>
          </a:p>
        </p:txBody>
      </p:sp>
      <p:sp>
        <p:nvSpPr>
          <p:cNvPr id="3" name="Subtitle 2">
            <a:extLst>
              <a:ext uri="{FF2B5EF4-FFF2-40B4-BE49-F238E27FC236}">
                <a16:creationId xmlns:a16="http://schemas.microsoft.com/office/drawing/2014/main" id="{F5CFB533-3405-49D6-8562-AF4FA4B714EF}"/>
              </a:ext>
            </a:extLst>
          </p:cNvPr>
          <p:cNvSpPr>
            <a:spLocks noGrp="1"/>
          </p:cNvSpPr>
          <p:nvPr>
            <p:ph type="subTitle" idx="1"/>
          </p:nvPr>
        </p:nvSpPr>
        <p:spPr>
          <a:xfrm>
            <a:off x="539552" y="990381"/>
            <a:ext cx="6400800" cy="609600"/>
          </a:xfrm>
        </p:spPr>
        <p:txBody>
          <a:bodyPr/>
          <a:lstStyle/>
          <a:p>
            <a:r>
              <a:rPr lang="en-CA" dirty="0"/>
              <a:t>Rediscover adventure and be part of your child’s Scouting experience! </a:t>
            </a:r>
          </a:p>
        </p:txBody>
      </p:sp>
      <p:sp>
        <p:nvSpPr>
          <p:cNvPr id="4" name="Text Placeholder 3">
            <a:extLst>
              <a:ext uri="{FF2B5EF4-FFF2-40B4-BE49-F238E27FC236}">
                <a16:creationId xmlns:a16="http://schemas.microsoft.com/office/drawing/2014/main" id="{9FCDDA3C-CC16-4AFE-9965-63FFF793C343}"/>
              </a:ext>
            </a:extLst>
          </p:cNvPr>
          <p:cNvSpPr>
            <a:spLocks noGrp="1"/>
          </p:cNvSpPr>
          <p:nvPr>
            <p:ph type="body" sz="quarter" idx="14"/>
          </p:nvPr>
        </p:nvSpPr>
        <p:spPr>
          <a:xfrm>
            <a:off x="685800" y="2133600"/>
            <a:ext cx="6046440" cy="3733800"/>
          </a:xfrm>
        </p:spPr>
        <p:txBody>
          <a:bodyPr/>
          <a:lstStyle/>
          <a:p>
            <a:pPr marL="285750" indent="-285750" fontAlgn="base">
              <a:buFont typeface="Arial" panose="020B0604020202020204" pitchFamily="34" charset="0"/>
              <a:buChar char="•"/>
            </a:pPr>
            <a:r>
              <a:rPr lang="en-CA" sz="1600" dirty="0"/>
              <a:t>Many people are looking for ways to develop skills that help them achieve personal and professional goals. Scouting has a long tradition of providing such opportunities.</a:t>
            </a:r>
          </a:p>
          <a:p>
            <a:pPr marL="285750" indent="-285750" fontAlgn="base">
              <a:buFont typeface="Arial" panose="020B0604020202020204" pitchFamily="34" charset="0"/>
              <a:buChar char="•"/>
            </a:pPr>
            <a:r>
              <a:rPr lang="en-CA" sz="1600" dirty="0"/>
              <a:t>Scouts Canada also offers excellent volunteer development courses</a:t>
            </a:r>
          </a:p>
          <a:p>
            <a:pPr marL="285750" indent="-285750" fontAlgn="base">
              <a:buFont typeface="Arial" panose="020B0604020202020204" pitchFamily="34" charset="0"/>
              <a:buChar char="•"/>
            </a:pPr>
            <a:r>
              <a:rPr lang="en-CA" sz="1600" dirty="0"/>
              <a:t>It’s a great way to get outdoors and experience outdoor spaces in your community</a:t>
            </a:r>
          </a:p>
          <a:p>
            <a:pPr marL="0" indent="0" fontAlgn="base">
              <a:buNone/>
            </a:pPr>
            <a:r>
              <a:rPr lang="en-CA" sz="1600" b="1" dirty="0">
                <a:solidFill>
                  <a:srgbClr val="FF0000"/>
                </a:solidFill>
              </a:rPr>
              <a:t>&lt;Group&gt; </a:t>
            </a:r>
            <a:r>
              <a:rPr lang="en-CA" sz="1600" b="1" dirty="0"/>
              <a:t>are seeking help with </a:t>
            </a:r>
          </a:p>
          <a:p>
            <a:pPr marL="285750" indent="-285750" fontAlgn="base">
              <a:buFont typeface="Arial" panose="020B0604020202020204" pitchFamily="34" charset="0"/>
              <a:buChar char="•"/>
            </a:pPr>
            <a:r>
              <a:rPr lang="en-CA" sz="1600" dirty="0"/>
              <a:t>Parent helpers</a:t>
            </a:r>
          </a:p>
          <a:p>
            <a:pPr marL="285750" indent="-285750" fontAlgn="base">
              <a:buFont typeface="Arial" panose="020B0604020202020204" pitchFamily="34" charset="0"/>
              <a:buChar char="•"/>
            </a:pPr>
            <a:r>
              <a:rPr lang="en-CA" sz="1600" dirty="0"/>
              <a:t>Administrator</a:t>
            </a:r>
          </a:p>
          <a:p>
            <a:pPr marL="285750" indent="-285750" fontAlgn="base">
              <a:buFont typeface="Arial" panose="020B0604020202020204" pitchFamily="34" charset="0"/>
              <a:buChar char="•"/>
            </a:pPr>
            <a:r>
              <a:rPr lang="en-CA" sz="1600" dirty="0"/>
              <a:t>Section scouters </a:t>
            </a:r>
          </a:p>
          <a:p>
            <a:pPr marL="285750" indent="-285750" fontAlgn="base">
              <a:buFont typeface="Arial" panose="020B0604020202020204" pitchFamily="34" charset="0"/>
              <a:buChar char="•"/>
            </a:pPr>
            <a:r>
              <a:rPr lang="en-CA" sz="1600" dirty="0"/>
              <a:t>Organization/logistics</a:t>
            </a:r>
          </a:p>
          <a:p>
            <a:pPr marL="285750" indent="-285750" fontAlgn="base">
              <a:buFont typeface="Arial" panose="020B0604020202020204" pitchFamily="34" charset="0"/>
              <a:buChar char="•"/>
            </a:pPr>
            <a:r>
              <a:rPr lang="en-CA" sz="1600" dirty="0"/>
              <a:t>Fundraising and marketing </a:t>
            </a:r>
          </a:p>
          <a:p>
            <a:pPr marL="285750" indent="-285750" fontAlgn="base">
              <a:buFont typeface="Arial" panose="020B0604020202020204" pitchFamily="34" charset="0"/>
              <a:buChar char="•"/>
            </a:pPr>
            <a:r>
              <a:rPr lang="en-CA" sz="1600" dirty="0"/>
              <a:t>Graphic design </a:t>
            </a:r>
          </a:p>
          <a:p>
            <a:pPr marL="285750" indent="-285750" fontAlgn="base">
              <a:buFont typeface="Arial" panose="020B0604020202020204" pitchFamily="34" charset="0"/>
              <a:buChar char="•"/>
            </a:pPr>
            <a:r>
              <a:rPr lang="en-CA" sz="1600" dirty="0"/>
              <a:t>Subject matter experts in STEM, environment, art, sports and beyond!</a:t>
            </a:r>
          </a:p>
          <a:p>
            <a:pPr marL="285750" indent="-285750" fontAlgn="base">
              <a:buFont typeface="Arial" panose="020B0604020202020204" pitchFamily="34" charset="0"/>
              <a:buChar char="•"/>
            </a:pPr>
            <a:endParaRPr lang="en-CA" sz="1600" dirty="0"/>
          </a:p>
          <a:p>
            <a:endParaRPr lang="en-CA" dirty="0"/>
          </a:p>
        </p:txBody>
      </p:sp>
      <p:pic>
        <p:nvPicPr>
          <p:cNvPr id="4098" name="Picture 2" descr="Image may contain: 1 person, smiling, outdoor, water and nature">
            <a:extLst>
              <a:ext uri="{FF2B5EF4-FFF2-40B4-BE49-F238E27FC236}">
                <a16:creationId xmlns:a16="http://schemas.microsoft.com/office/drawing/2014/main" id="{87E1745A-55D7-4E8F-8BB8-FA54528EA978}"/>
              </a:ext>
            </a:extLst>
          </p:cNvPr>
          <p:cNvPicPr>
            <a:picLocks noGrp="1" noChangeAspect="1" noChangeArrowheads="1"/>
          </p:cNvPicPr>
          <p:nvPr>
            <p:ph type="pic" sz="quarter" idx="15"/>
          </p:nvPr>
        </p:nvPicPr>
        <p:blipFill>
          <a:blip r:embed="rId2">
            <a:extLst>
              <a:ext uri="{28A0092B-C50C-407E-A947-70E740481C1C}">
                <a14:useLocalDpi xmlns:a14="http://schemas.microsoft.com/office/drawing/2010/main" val="0"/>
              </a:ext>
            </a:extLst>
          </a:blip>
          <a:srcRect t="4839" b="4839"/>
          <a:stretch>
            <a:fillRect/>
          </a:stretch>
        </p:blipFill>
        <p:spPr bwMode="auto">
          <a:xfrm rot="863682">
            <a:off x="6325073" y="3113067"/>
            <a:ext cx="2362200"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54065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D4A2D5-FDC2-47FD-A225-B9E389293558}"/>
              </a:ext>
            </a:extLst>
          </p:cNvPr>
          <p:cNvSpPr>
            <a:spLocks noGrp="1"/>
          </p:cNvSpPr>
          <p:nvPr>
            <p:ph type="ctrTitle"/>
          </p:nvPr>
        </p:nvSpPr>
        <p:spPr/>
        <p:txBody>
          <a:bodyPr/>
          <a:lstStyle/>
          <a:p>
            <a:r>
              <a:rPr lang="en-CA" dirty="0"/>
              <a:t>How we prepare our Scouters</a:t>
            </a:r>
          </a:p>
        </p:txBody>
      </p:sp>
      <p:sp>
        <p:nvSpPr>
          <p:cNvPr id="4" name="Text Placeholder 3">
            <a:extLst>
              <a:ext uri="{FF2B5EF4-FFF2-40B4-BE49-F238E27FC236}">
                <a16:creationId xmlns:a16="http://schemas.microsoft.com/office/drawing/2014/main" id="{FAA33852-4E7F-4815-B898-D2420DDF6D34}"/>
              </a:ext>
            </a:extLst>
          </p:cNvPr>
          <p:cNvSpPr>
            <a:spLocks noGrp="1"/>
          </p:cNvSpPr>
          <p:nvPr>
            <p:ph type="body" sz="quarter" idx="14"/>
          </p:nvPr>
        </p:nvSpPr>
        <p:spPr>
          <a:xfrm>
            <a:off x="398262" y="1524000"/>
            <a:ext cx="6400800" cy="3733800"/>
          </a:xfrm>
        </p:spPr>
        <p:txBody>
          <a:bodyPr/>
          <a:lstStyle/>
          <a:p>
            <a:pPr marL="285750" indent="-285750">
              <a:buFont typeface="Arial" panose="020B0604020202020204" pitchFamily="34" charset="0"/>
              <a:buChar char="•"/>
            </a:pPr>
            <a:r>
              <a:rPr lang="en-CA" sz="2000" dirty="0"/>
              <a:t>PRC and VSS </a:t>
            </a:r>
          </a:p>
          <a:p>
            <a:pPr marL="285750" indent="-285750">
              <a:buFont typeface="Arial" panose="020B0604020202020204" pitchFamily="34" charset="0"/>
              <a:buChar char="•"/>
            </a:pPr>
            <a:r>
              <a:rPr lang="en-CA" sz="2000" dirty="0"/>
              <a:t>Sign our Code of Conduct</a:t>
            </a:r>
          </a:p>
          <a:p>
            <a:pPr marL="285750" indent="-285750">
              <a:buFont typeface="Arial" panose="020B0604020202020204" pitchFamily="34" charset="0"/>
              <a:buChar char="•"/>
            </a:pPr>
            <a:r>
              <a:rPr lang="en-CA" sz="2000" dirty="0"/>
              <a:t>Attend an Interview with two trained Scouters (volunteers)</a:t>
            </a:r>
          </a:p>
          <a:p>
            <a:pPr marL="285750" indent="-285750">
              <a:buFont typeface="Arial" panose="020B0604020202020204" pitchFamily="34" charset="0"/>
              <a:buChar char="•"/>
            </a:pPr>
            <a:r>
              <a:rPr lang="en-CA" sz="2000" dirty="0"/>
              <a:t>Reference checks</a:t>
            </a:r>
          </a:p>
          <a:p>
            <a:pPr marL="285750" indent="-285750">
              <a:buFont typeface="Arial" panose="020B0604020202020204" pitchFamily="34" charset="0"/>
              <a:buChar char="•"/>
            </a:pPr>
            <a:r>
              <a:rPr lang="en-CA" sz="2000" dirty="0"/>
              <a:t>Scouting Fundamentals Training</a:t>
            </a:r>
          </a:p>
          <a:p>
            <a:pPr marL="685800" lvl="1">
              <a:buFont typeface="Arial" panose="020B0604020202020204" pitchFamily="34" charset="0"/>
              <a:buChar char="•"/>
            </a:pPr>
            <a:r>
              <a:rPr lang="en-CA" sz="1800" dirty="0"/>
              <a:t>Will provide background on Scouting terms and program</a:t>
            </a:r>
          </a:p>
          <a:p>
            <a:pPr marL="285750" indent="-285750">
              <a:buFont typeface="Arial" panose="020B0604020202020204" pitchFamily="34" charset="0"/>
              <a:buChar char="•"/>
            </a:pPr>
            <a:r>
              <a:rPr lang="en-CA" sz="2000" dirty="0"/>
              <a:t>RESPECT training for activity leaders </a:t>
            </a:r>
          </a:p>
          <a:p>
            <a:pPr marL="685800" lvl="1">
              <a:buFont typeface="Arial" panose="020B0604020202020204" pitchFamily="34" charset="0"/>
              <a:buChar char="•"/>
            </a:pPr>
            <a:r>
              <a:rPr lang="en-CA" sz="1400" dirty="0"/>
              <a:t>Many sports clubs include this in their onboarding training</a:t>
            </a:r>
          </a:p>
          <a:p>
            <a:pPr marL="285750" indent="-285750">
              <a:buFont typeface="Arial" panose="020B0604020202020204" pitchFamily="34" charset="0"/>
              <a:buChar char="•"/>
            </a:pPr>
            <a:r>
              <a:rPr lang="en-CA" sz="1800" dirty="0"/>
              <a:t>Continuous feedback and support </a:t>
            </a:r>
          </a:p>
          <a:p>
            <a:endParaRPr lang="en-CA" dirty="0"/>
          </a:p>
        </p:txBody>
      </p:sp>
      <p:pic>
        <p:nvPicPr>
          <p:cNvPr id="5124" name="Picture 4" descr="Image result for scouters scouts canada">
            <a:extLst>
              <a:ext uri="{FF2B5EF4-FFF2-40B4-BE49-F238E27FC236}">
                <a16:creationId xmlns:a16="http://schemas.microsoft.com/office/drawing/2014/main" id="{352B5D83-9A66-4795-BFCE-300E815E7409}"/>
              </a:ext>
            </a:extLst>
          </p:cNvPr>
          <p:cNvPicPr>
            <a:picLocks noGrp="1" noChangeAspect="1" noChangeArrowheads="1"/>
          </p:cNvPicPr>
          <p:nvPr>
            <p:ph type="pic" sz="quarter" idx="15"/>
          </p:nvPr>
        </p:nvPicPr>
        <p:blipFill>
          <a:blip r:embed="rId2">
            <a:extLst>
              <a:ext uri="{28A0092B-C50C-407E-A947-70E740481C1C}">
                <a14:useLocalDpi xmlns:a14="http://schemas.microsoft.com/office/drawing/2010/main" val="0"/>
              </a:ext>
            </a:extLst>
          </a:blip>
          <a:srcRect l="13095" r="13095"/>
          <a:stretch>
            <a:fillRect/>
          </a:stretch>
        </p:blipFill>
        <p:spPr bwMode="auto">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920413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B8A005-FBF2-46DC-A7A7-A0DFDD42A8F5}"/>
              </a:ext>
            </a:extLst>
          </p:cNvPr>
          <p:cNvSpPr>
            <a:spLocks noGrp="1"/>
          </p:cNvSpPr>
          <p:nvPr>
            <p:ph type="ctrTitle"/>
          </p:nvPr>
        </p:nvSpPr>
        <p:spPr/>
        <p:txBody>
          <a:bodyPr/>
          <a:lstStyle/>
          <a:p>
            <a:r>
              <a:rPr lang="en-CA" dirty="0"/>
              <a:t>Wood Badge I </a:t>
            </a:r>
          </a:p>
        </p:txBody>
      </p:sp>
      <p:sp>
        <p:nvSpPr>
          <p:cNvPr id="4" name="Text Placeholder 3">
            <a:extLst>
              <a:ext uri="{FF2B5EF4-FFF2-40B4-BE49-F238E27FC236}">
                <a16:creationId xmlns:a16="http://schemas.microsoft.com/office/drawing/2014/main" id="{FFCB6AAC-D2E9-4B99-8643-19B92D16427C}"/>
              </a:ext>
            </a:extLst>
          </p:cNvPr>
          <p:cNvSpPr>
            <a:spLocks noGrp="1"/>
          </p:cNvSpPr>
          <p:nvPr>
            <p:ph type="body" sz="quarter" idx="14"/>
          </p:nvPr>
        </p:nvSpPr>
        <p:spPr>
          <a:xfrm>
            <a:off x="276337" y="1250731"/>
            <a:ext cx="5542384" cy="4454624"/>
          </a:xfrm>
        </p:spPr>
        <p:txBody>
          <a:bodyPr/>
          <a:lstStyle/>
          <a:p>
            <a:r>
              <a:rPr lang="en-CA" sz="2400" dirty="0"/>
              <a:t>This is the Level I Scouter training which prepares our volunteers for working with the youth in the Scouting Program.</a:t>
            </a:r>
          </a:p>
          <a:p>
            <a:r>
              <a:rPr lang="en-CA" sz="2400" dirty="0"/>
              <a:t>Training can be done online in your own time or completed with a mentor</a:t>
            </a:r>
          </a:p>
          <a:p>
            <a:r>
              <a:rPr lang="en-CA" sz="2400" dirty="0"/>
              <a:t>Learnings include, but are not limited to:</a:t>
            </a:r>
          </a:p>
          <a:p>
            <a:pPr marL="685800" lvl="1">
              <a:buFont typeface="Arial" panose="020B0604020202020204" pitchFamily="34" charset="0"/>
              <a:buChar char="•"/>
            </a:pPr>
            <a:r>
              <a:rPr lang="en-CA" sz="1800" dirty="0">
                <a:solidFill>
                  <a:srgbClr val="C00000"/>
                </a:solidFill>
              </a:rPr>
              <a:t>Canadian Path Fundamentals.</a:t>
            </a:r>
          </a:p>
          <a:p>
            <a:pPr marL="685800" lvl="1">
              <a:buFont typeface="Arial" panose="020B0604020202020204" pitchFamily="34" charset="0"/>
              <a:buChar char="•"/>
            </a:pPr>
            <a:r>
              <a:rPr lang="en-CA" sz="1800" dirty="0">
                <a:solidFill>
                  <a:srgbClr val="C00000"/>
                </a:solidFill>
              </a:rPr>
              <a:t>How to Plan for youth-led</a:t>
            </a:r>
          </a:p>
          <a:p>
            <a:pPr marL="685800" lvl="1">
              <a:buFont typeface="Arial" panose="020B0604020202020204" pitchFamily="34" charset="0"/>
              <a:buChar char="•"/>
            </a:pPr>
            <a:r>
              <a:rPr lang="en-CA" sz="1800" dirty="0">
                <a:solidFill>
                  <a:srgbClr val="C00000"/>
                </a:solidFill>
              </a:rPr>
              <a:t>What is your role in all of this?</a:t>
            </a:r>
          </a:p>
          <a:p>
            <a:pPr marL="685800" lvl="1">
              <a:buFont typeface="Arial" panose="020B0604020202020204" pitchFamily="34" charset="0"/>
              <a:buChar char="•"/>
            </a:pPr>
            <a:r>
              <a:rPr lang="en-CA" sz="1800" dirty="0">
                <a:solidFill>
                  <a:srgbClr val="C00000"/>
                </a:solidFill>
              </a:rPr>
              <a:t>How to take youth camping</a:t>
            </a:r>
          </a:p>
          <a:p>
            <a:pPr marL="685800" lvl="1">
              <a:buFont typeface="Arial" panose="020B0604020202020204" pitchFamily="34" charset="0"/>
              <a:buChar char="•"/>
            </a:pPr>
            <a:r>
              <a:rPr lang="en-CA" sz="1800" dirty="0">
                <a:solidFill>
                  <a:srgbClr val="C00000"/>
                </a:solidFill>
              </a:rPr>
              <a:t>What is STEM?</a:t>
            </a:r>
          </a:p>
          <a:p>
            <a:pPr marL="685800" lvl="1">
              <a:buFont typeface="Arial" panose="020B0604020202020204" pitchFamily="34" charset="0"/>
              <a:buChar char="•"/>
            </a:pPr>
            <a:r>
              <a:rPr lang="en-CA" sz="1800" dirty="0">
                <a:solidFill>
                  <a:srgbClr val="C00000"/>
                </a:solidFill>
              </a:rPr>
              <a:t>Understanding personal progression.</a:t>
            </a:r>
          </a:p>
          <a:p>
            <a:pPr marL="685800" lvl="1">
              <a:buFont typeface="Arial" panose="020B0604020202020204" pitchFamily="34" charset="0"/>
              <a:buChar char="•"/>
            </a:pPr>
            <a:r>
              <a:rPr lang="en-CA" sz="1800" dirty="0">
                <a:solidFill>
                  <a:srgbClr val="C00000"/>
                </a:solidFill>
              </a:rPr>
              <a:t>How to facilitate a balanced program.</a:t>
            </a:r>
          </a:p>
          <a:p>
            <a:endParaRPr lang="en-CA" dirty="0"/>
          </a:p>
        </p:txBody>
      </p:sp>
      <p:pic>
        <p:nvPicPr>
          <p:cNvPr id="6" name="Picture 2" descr="Image result for scouts canada">
            <a:extLst>
              <a:ext uri="{FF2B5EF4-FFF2-40B4-BE49-F238E27FC236}">
                <a16:creationId xmlns:a16="http://schemas.microsoft.com/office/drawing/2014/main" id="{5B2C35D2-276D-4C7F-BFD1-A80E0DB7A46C}"/>
              </a:ext>
            </a:extLst>
          </p:cNvPr>
          <p:cNvPicPr>
            <a:picLocks noGrp="1" noChangeAspect="1" noChangeArrowheads="1"/>
          </p:cNvPicPr>
          <p:nvPr>
            <p:ph type="pic" sz="quarter" idx="15"/>
          </p:nvPr>
        </p:nvPicPr>
        <p:blipFill>
          <a:blip r:embed="rId2">
            <a:extLst>
              <a:ext uri="{28A0092B-C50C-407E-A947-70E740481C1C}">
                <a14:useLocalDpi xmlns:a14="http://schemas.microsoft.com/office/drawing/2010/main" val="0"/>
              </a:ext>
            </a:extLst>
          </a:blip>
          <a:srcRect l="20301" r="20301"/>
          <a:stretch>
            <a:fillRect/>
          </a:stretch>
        </p:blipFill>
        <p:spPr bwMode="auto">
          <a:xfrm rot="863682">
            <a:off x="6502400" y="679450"/>
            <a:ext cx="2006600" cy="1689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8716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075AE-0449-4C9B-A26F-7A9ADF83EA24}"/>
              </a:ext>
            </a:extLst>
          </p:cNvPr>
          <p:cNvSpPr>
            <a:spLocks noGrp="1"/>
          </p:cNvSpPr>
          <p:nvPr>
            <p:ph type="ctrTitle"/>
          </p:nvPr>
        </p:nvSpPr>
        <p:spPr/>
        <p:txBody>
          <a:bodyPr/>
          <a:lstStyle/>
          <a:p>
            <a:r>
              <a:rPr lang="en-CA" dirty="0"/>
              <a:t>Links and Resources </a:t>
            </a:r>
          </a:p>
        </p:txBody>
      </p:sp>
      <p:sp>
        <p:nvSpPr>
          <p:cNvPr id="4" name="Text Placeholder 3">
            <a:extLst>
              <a:ext uri="{FF2B5EF4-FFF2-40B4-BE49-F238E27FC236}">
                <a16:creationId xmlns:a16="http://schemas.microsoft.com/office/drawing/2014/main" id="{59F12A3E-3B30-4C18-9883-8EF691B74873}"/>
              </a:ext>
            </a:extLst>
          </p:cNvPr>
          <p:cNvSpPr>
            <a:spLocks noGrp="1"/>
          </p:cNvSpPr>
          <p:nvPr>
            <p:ph type="body" sz="quarter" idx="14"/>
          </p:nvPr>
        </p:nvSpPr>
        <p:spPr>
          <a:xfrm>
            <a:off x="685800" y="1143000"/>
            <a:ext cx="6400800" cy="4724400"/>
          </a:xfrm>
        </p:spPr>
        <p:txBody>
          <a:bodyPr/>
          <a:lstStyle/>
          <a:p>
            <a:endParaRPr lang="en-CA" sz="1000" dirty="0"/>
          </a:p>
          <a:p>
            <a:pPr marL="285750" indent="-285750">
              <a:buFont typeface="Arial" panose="020B0604020202020204" pitchFamily="34" charset="0"/>
              <a:buChar char="•"/>
            </a:pPr>
            <a:r>
              <a:rPr lang="en-CA" sz="1050" dirty="0"/>
              <a:t>New Scouter welcome Kit - </a:t>
            </a:r>
            <a:r>
              <a:rPr lang="en-CA" sz="1050" dirty="0">
                <a:hlinkClick r:id="rId2"/>
              </a:rPr>
              <a:t>http://www.scouts.ca/wp-content/uploads/scouters/NSWK.pdf</a:t>
            </a:r>
            <a:r>
              <a:rPr lang="en-CA" sz="1050" dirty="0"/>
              <a:t> </a:t>
            </a:r>
          </a:p>
          <a:p>
            <a:pPr marL="285750" indent="-285750">
              <a:buFont typeface="Arial" panose="020B0604020202020204" pitchFamily="34" charset="0"/>
              <a:buChar char="•"/>
            </a:pPr>
            <a:endParaRPr lang="en-CA" sz="400" dirty="0"/>
          </a:p>
          <a:p>
            <a:pPr marL="285750" indent="-285750">
              <a:buFont typeface="Arial" panose="020B0604020202020204" pitchFamily="34" charset="0"/>
              <a:buChar char="•"/>
            </a:pPr>
            <a:r>
              <a:rPr lang="en-CA" sz="1050" dirty="0"/>
              <a:t>No One Left Behind Subsidy Program - </a:t>
            </a:r>
            <a:r>
              <a:rPr lang="en-CA" sz="1050" dirty="0">
                <a:hlinkClick r:id="rId3"/>
              </a:rPr>
              <a:t>https://www.scouts.ca/programs/no-one-left-behind.html</a:t>
            </a:r>
            <a:r>
              <a:rPr lang="en-CA" sz="1050" dirty="0"/>
              <a:t> </a:t>
            </a:r>
            <a:endParaRPr lang="en-CA" sz="400" dirty="0"/>
          </a:p>
          <a:p>
            <a:pPr marL="285750" indent="-285750">
              <a:buFont typeface="Arial" panose="020B0604020202020204" pitchFamily="34" charset="0"/>
              <a:buChar char="•"/>
            </a:pPr>
            <a:r>
              <a:rPr lang="en-CA" sz="1050" dirty="0"/>
              <a:t>Thanks button - </a:t>
            </a:r>
            <a:r>
              <a:rPr lang="en-CA" sz="1050" dirty="0">
                <a:hlinkClick r:id="rId4"/>
              </a:rPr>
              <a:t>http://www.scouts.ca/thanks/</a:t>
            </a:r>
            <a:r>
              <a:rPr lang="en-CA" sz="1050" dirty="0"/>
              <a:t> </a:t>
            </a:r>
          </a:p>
          <a:p>
            <a:pPr marL="285750" indent="-285750">
              <a:buFont typeface="Arial" panose="020B0604020202020204" pitchFamily="34" charset="0"/>
              <a:buChar char="•"/>
            </a:pPr>
            <a:endParaRPr lang="en-CA" sz="400" dirty="0"/>
          </a:p>
          <a:p>
            <a:pPr marL="285750" indent="-285750">
              <a:buFont typeface="Arial" panose="020B0604020202020204" pitchFamily="34" charset="0"/>
              <a:buChar char="•"/>
            </a:pPr>
            <a:r>
              <a:rPr lang="en-CA" sz="1050" dirty="0"/>
              <a:t>Canadian path program guides and personal growth plans (all sections)</a:t>
            </a:r>
          </a:p>
          <a:p>
            <a:pPr lvl="2"/>
            <a:r>
              <a:rPr lang="en-CA" sz="1050" dirty="0">
                <a:hlinkClick r:id="rId5"/>
              </a:rPr>
              <a:t>https://www.scouts.ca/programs/sections/beaver-scouts.html</a:t>
            </a:r>
            <a:endParaRPr lang="en-CA" sz="1050" dirty="0"/>
          </a:p>
          <a:p>
            <a:pPr lvl="2"/>
            <a:r>
              <a:rPr lang="en-CA" sz="1050" dirty="0">
                <a:hlinkClick r:id="rId6"/>
              </a:rPr>
              <a:t>https://www.scouts.ca/programs/sections/cub-scouts.html</a:t>
            </a:r>
            <a:endParaRPr lang="en-CA" sz="1050" dirty="0"/>
          </a:p>
          <a:p>
            <a:pPr lvl="2"/>
            <a:r>
              <a:rPr lang="en-CA" sz="1050" dirty="0">
                <a:hlinkClick r:id="rId7"/>
              </a:rPr>
              <a:t>https://www.scouts.ca/programs/sections/scouts.html</a:t>
            </a:r>
            <a:endParaRPr lang="en-CA" sz="1050" dirty="0"/>
          </a:p>
          <a:p>
            <a:pPr lvl="2"/>
            <a:r>
              <a:rPr lang="en-CA" sz="1050" dirty="0">
                <a:hlinkClick r:id="rId8"/>
              </a:rPr>
              <a:t>https://www.scouts.ca/programs/sections/venturer-scouts.html</a:t>
            </a:r>
            <a:endParaRPr lang="en-CA" sz="1050" dirty="0"/>
          </a:p>
          <a:p>
            <a:pPr lvl="2"/>
            <a:r>
              <a:rPr lang="en-CA" sz="1050" dirty="0">
                <a:hlinkClick r:id="rId9"/>
              </a:rPr>
              <a:t>https://www.scouts.ca/programs/sections/rover-scouts.html</a:t>
            </a:r>
            <a:endParaRPr lang="en-CA" sz="1050" dirty="0"/>
          </a:p>
          <a:p>
            <a:pPr lvl="2"/>
            <a:endParaRPr lang="en-CA" sz="1050" dirty="0"/>
          </a:p>
          <a:p>
            <a:pPr marL="285750" indent="-285750">
              <a:buFont typeface="Arial" panose="020B0604020202020204" pitchFamily="34" charset="0"/>
              <a:buChar char="•"/>
            </a:pPr>
            <a:r>
              <a:rPr lang="en-CA" sz="1050" dirty="0"/>
              <a:t>Outdoor Adventure Skills Badges – Competencies and Requirement - </a:t>
            </a:r>
          </a:p>
          <a:p>
            <a:pPr lvl="2"/>
            <a:r>
              <a:rPr lang="en-CA" sz="1050" dirty="0">
                <a:hlinkClick r:id="rId10"/>
              </a:rPr>
              <a:t>https://www.scouts.ca/programs/sections/outdoor-adventure-skills.html</a:t>
            </a:r>
            <a:r>
              <a:rPr lang="en-CA" sz="1050" dirty="0"/>
              <a:t> </a:t>
            </a:r>
            <a:endParaRPr lang="en-CA" sz="400" dirty="0"/>
          </a:p>
          <a:p>
            <a:pPr marL="285750" indent="-285750">
              <a:buFont typeface="Arial" panose="020B0604020202020204" pitchFamily="34" charset="0"/>
              <a:buChar char="•"/>
            </a:pPr>
            <a:r>
              <a:rPr lang="en-CA" sz="1050" dirty="0"/>
              <a:t>Volunteer Information link - </a:t>
            </a:r>
            <a:r>
              <a:rPr lang="en-CA" sz="1050" dirty="0">
                <a:hlinkClick r:id="rId11"/>
              </a:rPr>
              <a:t>https://www.scouts.ca/volunteer/overview.html</a:t>
            </a:r>
            <a:r>
              <a:rPr lang="en-CA" sz="1050" dirty="0"/>
              <a:t> </a:t>
            </a:r>
            <a:endParaRPr lang="en-CA" sz="400" dirty="0"/>
          </a:p>
          <a:p>
            <a:pPr marL="285750" indent="-285750">
              <a:buFont typeface="Arial" panose="020B0604020202020204" pitchFamily="34" charset="0"/>
              <a:buChar char="•"/>
            </a:pPr>
            <a:r>
              <a:rPr lang="en-CA" sz="1050" dirty="0"/>
              <a:t>Uniforms/scout shop - </a:t>
            </a:r>
            <a:r>
              <a:rPr lang="en-CA" sz="1050" dirty="0">
                <a:hlinkClick r:id="rId12"/>
              </a:rPr>
              <a:t>https://www.scoutshop.ca/</a:t>
            </a:r>
            <a:r>
              <a:rPr lang="en-CA" sz="1050" dirty="0"/>
              <a:t> </a:t>
            </a:r>
          </a:p>
          <a:p>
            <a:pPr marL="285750" indent="-285750">
              <a:buFont typeface="Arial" panose="020B0604020202020204" pitchFamily="34" charset="0"/>
              <a:buChar char="•"/>
            </a:pPr>
            <a:endParaRPr lang="en-CA" sz="400" dirty="0"/>
          </a:p>
          <a:p>
            <a:pPr marL="285750" indent="-285750">
              <a:buFont typeface="Arial" panose="020B0604020202020204" pitchFamily="34" charset="0"/>
              <a:buChar char="•"/>
            </a:pPr>
            <a:r>
              <a:rPr lang="en-CA" sz="1050" dirty="0"/>
              <a:t>Program quality &amp; seasonal guidelines (all sections) - </a:t>
            </a:r>
            <a:r>
              <a:rPr lang="en-CA" sz="1050" dirty="0">
                <a:hlinkClick r:id="rId13"/>
              </a:rPr>
              <a:t>https://www.scouts.ca/resources/group-support-centre/program-quality.html</a:t>
            </a:r>
            <a:r>
              <a:rPr lang="en-CA" sz="1050" dirty="0"/>
              <a:t> </a:t>
            </a:r>
            <a:endParaRPr lang="en-CA" sz="400" dirty="0"/>
          </a:p>
          <a:p>
            <a:pPr marL="285750" indent="-285750">
              <a:buFont typeface="Arial" panose="020B0604020202020204" pitchFamily="34" charset="0"/>
              <a:buChar char="•"/>
            </a:pPr>
            <a:endParaRPr lang="en-CA" sz="400" dirty="0"/>
          </a:p>
          <a:p>
            <a:pPr marL="285750" indent="-285750">
              <a:buFont typeface="Arial" panose="020B0604020202020204" pitchFamily="34" charset="0"/>
              <a:buChar char="•"/>
            </a:pPr>
            <a:r>
              <a:rPr lang="en-CA" sz="1050" dirty="0"/>
              <a:t>Scouter’s Manual - </a:t>
            </a:r>
            <a:r>
              <a:rPr lang="en-CA" sz="1050" dirty="0">
                <a:hlinkClick r:id="rId14"/>
              </a:rPr>
              <a:t>https://www.scouts.ca/f/1iwuo</a:t>
            </a:r>
            <a:r>
              <a:rPr lang="en-CA" sz="1050" dirty="0"/>
              <a:t> </a:t>
            </a:r>
            <a:endParaRPr lang="en-CA" sz="400" dirty="0"/>
          </a:p>
          <a:p>
            <a:pPr marL="285750" indent="-285750">
              <a:buFont typeface="Arial" panose="020B0604020202020204" pitchFamily="34" charset="0"/>
              <a:buChar char="•"/>
            </a:pPr>
            <a:r>
              <a:rPr lang="en-CA" sz="1050" dirty="0"/>
              <a:t>Safe Scouting - </a:t>
            </a:r>
            <a:r>
              <a:rPr lang="en-CA" sz="1050" dirty="0">
                <a:hlinkClick r:id="rId15"/>
              </a:rPr>
              <a:t>http://www.scouts.ca/safety/</a:t>
            </a:r>
            <a:r>
              <a:rPr lang="en-CA" sz="1050" dirty="0"/>
              <a:t>  </a:t>
            </a:r>
          </a:p>
          <a:p>
            <a:endParaRPr lang="en-CA" dirty="0"/>
          </a:p>
        </p:txBody>
      </p:sp>
    </p:spTree>
    <p:extLst>
      <p:ext uri="{BB962C8B-B14F-4D97-AF65-F5344CB8AC3E}">
        <p14:creationId xmlns:p14="http://schemas.microsoft.com/office/powerpoint/2010/main" val="35740322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2891E-24D8-40DA-8E33-B74379E37CFA}"/>
              </a:ext>
            </a:extLst>
          </p:cNvPr>
          <p:cNvSpPr>
            <a:spLocks noGrp="1"/>
          </p:cNvSpPr>
          <p:nvPr>
            <p:ph type="ctrTitle"/>
          </p:nvPr>
        </p:nvSpPr>
        <p:spPr/>
        <p:txBody>
          <a:bodyPr/>
          <a:lstStyle/>
          <a:p>
            <a:r>
              <a:rPr lang="en-CA" dirty="0"/>
              <a:t>A Brief History of Scouting</a:t>
            </a:r>
          </a:p>
        </p:txBody>
      </p:sp>
      <p:sp>
        <p:nvSpPr>
          <p:cNvPr id="6" name="Content Placeholder 2">
            <a:extLst>
              <a:ext uri="{FF2B5EF4-FFF2-40B4-BE49-F238E27FC236}">
                <a16:creationId xmlns:a16="http://schemas.microsoft.com/office/drawing/2014/main" id="{99FAD043-6E10-401A-8CED-43F3813E2AE2}"/>
              </a:ext>
            </a:extLst>
          </p:cNvPr>
          <p:cNvSpPr>
            <a:spLocks noGrp="1"/>
          </p:cNvSpPr>
          <p:nvPr>
            <p:ph type="body" sz="quarter" idx="14"/>
          </p:nvPr>
        </p:nvSpPr>
        <p:spPr>
          <a:xfrm>
            <a:off x="107504" y="1118100"/>
            <a:ext cx="9036496" cy="2670940"/>
          </a:xfrm>
        </p:spPr>
        <p:txBody>
          <a:bodyPr>
            <a:normAutofit fontScale="25000" lnSpcReduction="20000"/>
          </a:bodyPr>
          <a:lstStyle/>
          <a:p>
            <a:pPr>
              <a:lnSpc>
                <a:spcPct val="120000"/>
              </a:lnSpc>
              <a:spcBef>
                <a:spcPts val="600"/>
              </a:spcBef>
            </a:pPr>
            <a:r>
              <a:rPr lang="en-CA" sz="3900" dirty="0"/>
              <a:t>In 1900, Baden-Powell became a national hero in Britain for his 217-day defense in the South African War. </a:t>
            </a:r>
          </a:p>
          <a:p>
            <a:pPr>
              <a:lnSpc>
                <a:spcPct val="120000"/>
              </a:lnSpc>
              <a:spcBef>
                <a:spcPts val="600"/>
              </a:spcBef>
            </a:pPr>
            <a:r>
              <a:rPr lang="en-CA" sz="3900" dirty="0"/>
              <a:t>Soon after, </a:t>
            </a:r>
            <a:r>
              <a:rPr lang="en-CA" sz="3900" b="1" i="1" dirty="0"/>
              <a:t>Aids to Scouting</a:t>
            </a:r>
            <a:r>
              <a:rPr lang="en-CA" sz="3900" i="1" dirty="0"/>
              <a:t>,</a:t>
            </a:r>
            <a:r>
              <a:rPr lang="en-CA" sz="3900" dirty="0"/>
              <a:t> a military field manual he had written for British soldiers in 1899, </a:t>
            </a:r>
            <a:r>
              <a:rPr lang="en-CA" sz="3900" b="1" dirty="0"/>
              <a:t>caught on with a younger audience</a:t>
            </a:r>
            <a:r>
              <a:rPr lang="en-CA" sz="3900" dirty="0"/>
              <a:t>. Boys loved the lessons on tracking and observation and organized elaborate games using the book. </a:t>
            </a:r>
          </a:p>
          <a:p>
            <a:pPr>
              <a:lnSpc>
                <a:spcPct val="120000"/>
              </a:lnSpc>
              <a:spcBef>
                <a:spcPts val="600"/>
              </a:spcBef>
            </a:pPr>
            <a:r>
              <a:rPr lang="en-CA" sz="3900" dirty="0"/>
              <a:t>Hearing this, </a:t>
            </a:r>
            <a:r>
              <a:rPr lang="en-CA" sz="3900" b="1" dirty="0"/>
              <a:t>Baden-Powell decided to write a non-military field manual for adolescents</a:t>
            </a:r>
            <a:r>
              <a:rPr lang="en-CA" sz="3900" dirty="0"/>
              <a:t> that would also emphasize the importance of morality and good deeds. </a:t>
            </a:r>
          </a:p>
          <a:p>
            <a:pPr>
              <a:lnSpc>
                <a:spcPct val="120000"/>
              </a:lnSpc>
              <a:spcBef>
                <a:spcPts val="600"/>
              </a:spcBef>
            </a:pPr>
            <a:r>
              <a:rPr lang="en-CA" sz="3900" dirty="0"/>
              <a:t>First, however, </a:t>
            </a:r>
            <a:r>
              <a:rPr lang="en-CA" sz="3900" b="1" dirty="0"/>
              <a:t>he decided to try out some of his ideas on an actual group of boys</a:t>
            </a:r>
            <a:r>
              <a:rPr lang="en-CA" sz="3900" dirty="0"/>
              <a:t>. On July 25, 1907, he took a group of 21 adolescents to </a:t>
            </a:r>
            <a:r>
              <a:rPr lang="en-CA" sz="3900" dirty="0" err="1"/>
              <a:t>Brownsea</a:t>
            </a:r>
            <a:r>
              <a:rPr lang="en-CA" sz="3900" dirty="0"/>
              <a:t> Island in </a:t>
            </a:r>
            <a:r>
              <a:rPr lang="en-CA" sz="3900" dirty="0" err="1"/>
              <a:t>Dorsetshire</a:t>
            </a:r>
            <a:r>
              <a:rPr lang="en-CA" sz="3900" dirty="0"/>
              <a:t> where they set up camp for 2 weeks. With the aid of other instructors, he taught the boys about camping, observation, deduction, woodcraft, boating, lifesaving, patriotism, and chivalry. Many of these lessons were learned through inventive games that were very popular with the boys. </a:t>
            </a:r>
            <a:r>
              <a:rPr lang="en-CA" sz="3900" b="1" dirty="0"/>
              <a:t>The first Boy Scouts meeting was a great success.</a:t>
            </a:r>
            <a:endParaRPr lang="en-CA" sz="3900" dirty="0"/>
          </a:p>
          <a:p>
            <a:pPr>
              <a:lnSpc>
                <a:spcPct val="120000"/>
              </a:lnSpc>
              <a:spcBef>
                <a:spcPts val="600"/>
              </a:spcBef>
            </a:pPr>
            <a:r>
              <a:rPr lang="en-CA" sz="3900" dirty="0"/>
              <a:t>With the success of </a:t>
            </a:r>
            <a:r>
              <a:rPr lang="en-CA" sz="3900" b="1" i="1" dirty="0"/>
              <a:t>Scouting for Boys</a:t>
            </a:r>
            <a:r>
              <a:rPr lang="en-CA" sz="3900" i="1" dirty="0"/>
              <a:t>,</a:t>
            </a:r>
            <a:r>
              <a:rPr lang="en-CA" sz="3900" dirty="0"/>
              <a:t> Baden-Powell set up a central Boy Scouts office, which registered new Scouts and designed a uniform. By the end of 1908, there were 60,000 Boy Scouts, and troops began springing up in British Commonwealth countries across the globe.</a:t>
            </a:r>
          </a:p>
          <a:p>
            <a:pPr>
              <a:lnSpc>
                <a:spcPct val="120000"/>
              </a:lnSpc>
              <a:spcBef>
                <a:spcPts val="600"/>
              </a:spcBef>
            </a:pPr>
            <a:r>
              <a:rPr lang="en-CA" sz="3900" b="1" dirty="0"/>
              <a:t>The Canadian General Council of the Boy Scout Association was incorporated by an act of the Canadian Parliament on June 12, 1914. </a:t>
            </a:r>
            <a:endParaRPr lang="en-CA" sz="3900" dirty="0"/>
          </a:p>
          <a:p>
            <a:pPr>
              <a:lnSpc>
                <a:spcPct val="120000"/>
              </a:lnSpc>
              <a:spcBef>
                <a:spcPts val="600"/>
              </a:spcBef>
            </a:pPr>
            <a:r>
              <a:rPr lang="en-CA" sz="3900" b="1" dirty="0"/>
              <a:t>In 1998 Scouting in Canada went co-ed</a:t>
            </a:r>
            <a:r>
              <a:rPr lang="en-CA" sz="3900" dirty="0"/>
              <a:t>. In 2007, our Centennial Year, our name was officially changed by an act of Parliament to Scouts Canada. Today, Scouts Canada is a highly diverse organization with over 100,000 members nationwide representing every faith and culture. Scouts Canada offers programming in more than 19 languages reflecting Canada's multicultural landscape and communities.</a:t>
            </a:r>
          </a:p>
        </p:txBody>
      </p:sp>
      <p:sp>
        <p:nvSpPr>
          <p:cNvPr id="7" name="TextBox 6">
            <a:extLst>
              <a:ext uri="{FF2B5EF4-FFF2-40B4-BE49-F238E27FC236}">
                <a16:creationId xmlns:a16="http://schemas.microsoft.com/office/drawing/2014/main" id="{72CF5E37-C0DA-483B-815D-CAA6C547026C}"/>
              </a:ext>
            </a:extLst>
          </p:cNvPr>
          <p:cNvSpPr txBox="1"/>
          <p:nvPr/>
        </p:nvSpPr>
        <p:spPr>
          <a:xfrm>
            <a:off x="87597" y="3854037"/>
            <a:ext cx="8968806" cy="692497"/>
          </a:xfrm>
          <a:prstGeom prst="rect">
            <a:avLst/>
          </a:prstGeom>
          <a:noFill/>
        </p:spPr>
        <p:txBody>
          <a:bodyPr wrap="square" rtlCol="0">
            <a:spAutoFit/>
          </a:bodyPr>
          <a:lstStyle/>
          <a:p>
            <a:pPr marL="0" marR="0" lvl="0" indent="0" algn="l" defTabSz="457135" rtl="0" eaLnBrk="1" fontAlgn="base" latinLnBrk="0" hangingPunct="1">
              <a:lnSpc>
                <a:spcPct val="100000"/>
              </a:lnSpc>
              <a:spcBef>
                <a:spcPts val="0"/>
              </a:spcBef>
              <a:spcAft>
                <a:spcPts val="0"/>
              </a:spcAft>
              <a:buClrTx/>
              <a:buSzTx/>
              <a:buFontTx/>
              <a:buNone/>
              <a:tabLst/>
              <a:defRPr/>
            </a:pPr>
            <a:r>
              <a:rPr kumimoji="0" lang="en-CA" sz="975" b="1" i="0" u="none" strike="noStrike" kern="1200" cap="none" spc="0" normalizeH="0" baseline="0" noProof="0" dirty="0">
                <a:ln>
                  <a:noFill/>
                </a:ln>
                <a:solidFill>
                  <a:srgbClr val="FF0000"/>
                </a:solidFill>
                <a:effectLst/>
                <a:uLnTx/>
                <a:uFillTx/>
                <a:latin typeface="Calibri"/>
                <a:ea typeface="+mn-ea"/>
                <a:cs typeface="+mn-cs"/>
              </a:rPr>
              <a:t>Scout-Guide Week</a:t>
            </a:r>
          </a:p>
          <a:p>
            <a:pPr marL="0" marR="0" lvl="0" indent="0" algn="l" defTabSz="457135" rtl="0" eaLnBrk="1" fontAlgn="base" latinLnBrk="0" hangingPunct="1">
              <a:lnSpc>
                <a:spcPct val="100000"/>
              </a:lnSpc>
              <a:spcBef>
                <a:spcPts val="0"/>
              </a:spcBef>
              <a:spcAft>
                <a:spcPts val="0"/>
              </a:spcAft>
              <a:buClrTx/>
              <a:buSzTx/>
              <a:buFontTx/>
              <a:buNone/>
              <a:tabLst/>
              <a:defRPr/>
            </a:pPr>
            <a:r>
              <a:rPr kumimoji="0" lang="en-CA" sz="975" b="0" i="0" u="none" strike="noStrike" kern="1200" cap="none" spc="0" normalizeH="0" baseline="0" noProof="0" dirty="0">
                <a:ln>
                  <a:noFill/>
                </a:ln>
                <a:solidFill>
                  <a:srgbClr val="3A3A3A"/>
                </a:solidFill>
                <a:effectLst/>
                <a:uLnTx/>
                <a:uFillTx/>
                <a:latin typeface="Calibri"/>
                <a:ea typeface="+mn-ea"/>
                <a:cs typeface="+mn-cs"/>
              </a:rPr>
              <a:t>Every February in the week that includes the 22</a:t>
            </a:r>
            <a:r>
              <a:rPr kumimoji="0" lang="en-CA" sz="975" b="0" i="0" u="none" strike="noStrike" kern="1200" cap="none" spc="0" normalizeH="0" baseline="30000" noProof="0" dirty="0">
                <a:ln>
                  <a:noFill/>
                </a:ln>
                <a:solidFill>
                  <a:srgbClr val="3A3A3A"/>
                </a:solidFill>
                <a:effectLst/>
                <a:uLnTx/>
                <a:uFillTx/>
                <a:latin typeface="Calibri"/>
                <a:ea typeface="+mn-ea"/>
                <a:cs typeface="+mn-cs"/>
              </a:rPr>
              <a:t>nd</a:t>
            </a:r>
            <a:r>
              <a:rPr kumimoji="0" lang="en-CA" sz="975" b="0" i="0" u="none" strike="noStrike" kern="1200" cap="none" spc="0" normalizeH="0" baseline="0" noProof="0" dirty="0">
                <a:ln>
                  <a:noFill/>
                </a:ln>
                <a:solidFill>
                  <a:srgbClr val="3A3A3A"/>
                </a:solidFill>
                <a:effectLst/>
                <a:uLnTx/>
                <a:uFillTx/>
                <a:latin typeface="Calibri"/>
                <a:ea typeface="+mn-ea"/>
                <a:cs typeface="+mn-cs"/>
              </a:rPr>
              <a:t>, we hold Scout-Guide week, in celebration of our Founder, Baden Powell. Him and his wife, </a:t>
            </a:r>
            <a:r>
              <a:rPr kumimoji="0" lang="en-CA" sz="975" b="0" i="0" u="none" strike="noStrike" kern="1200" cap="none" spc="0" normalizeH="0" baseline="0" noProof="0" dirty="0" err="1">
                <a:ln>
                  <a:noFill/>
                </a:ln>
                <a:solidFill>
                  <a:srgbClr val="3A3A3A"/>
                </a:solidFill>
                <a:effectLst/>
                <a:uLnTx/>
                <a:uFillTx/>
                <a:latin typeface="Calibri"/>
                <a:ea typeface="+mn-ea"/>
                <a:cs typeface="+mn-cs"/>
              </a:rPr>
              <a:t>Olave</a:t>
            </a:r>
            <a:r>
              <a:rPr kumimoji="0" lang="en-CA" sz="975" b="0" i="0" u="none" strike="noStrike" kern="1200" cap="none" spc="0" normalizeH="0" baseline="0" noProof="0" dirty="0">
                <a:ln>
                  <a:noFill/>
                </a:ln>
                <a:solidFill>
                  <a:srgbClr val="3A3A3A"/>
                </a:solidFill>
                <a:effectLst/>
                <a:uLnTx/>
                <a:uFillTx/>
                <a:latin typeface="Calibri"/>
                <a:ea typeface="+mn-ea"/>
                <a:cs typeface="+mn-cs"/>
              </a:rPr>
              <a:t> Baden-Powell, shared the same birthday, Feb 22</a:t>
            </a:r>
            <a:r>
              <a:rPr kumimoji="0" lang="en-CA" sz="975" b="0" i="0" u="none" strike="noStrike" kern="1200" cap="none" spc="0" normalizeH="0" baseline="30000" noProof="0" dirty="0">
                <a:ln>
                  <a:noFill/>
                </a:ln>
                <a:solidFill>
                  <a:srgbClr val="3A3A3A"/>
                </a:solidFill>
                <a:effectLst/>
                <a:uLnTx/>
                <a:uFillTx/>
                <a:latin typeface="Calibri"/>
                <a:ea typeface="+mn-ea"/>
                <a:cs typeface="+mn-cs"/>
              </a:rPr>
              <a:t>nd</a:t>
            </a:r>
            <a:r>
              <a:rPr kumimoji="0" lang="en-CA" sz="975" b="0" i="0" u="none" strike="noStrike" kern="1200" cap="none" spc="0" normalizeH="0" baseline="0" noProof="0" dirty="0">
                <a:ln>
                  <a:noFill/>
                </a:ln>
                <a:solidFill>
                  <a:srgbClr val="3A3A3A"/>
                </a:solidFill>
                <a:effectLst/>
                <a:uLnTx/>
                <a:uFillTx/>
                <a:latin typeface="Calibri"/>
                <a:ea typeface="+mn-ea"/>
                <a:cs typeface="+mn-cs"/>
              </a:rPr>
              <a:t>. He was born in 1857, she was born in 1889. </a:t>
            </a:r>
          </a:p>
          <a:p>
            <a:pPr marL="0" marR="0" lvl="0" indent="0" algn="l" defTabSz="457135" rtl="0" eaLnBrk="1" fontAlgn="base" latinLnBrk="0" hangingPunct="1">
              <a:lnSpc>
                <a:spcPct val="100000"/>
              </a:lnSpc>
              <a:spcBef>
                <a:spcPts val="0"/>
              </a:spcBef>
              <a:spcAft>
                <a:spcPts val="0"/>
              </a:spcAft>
              <a:buClrTx/>
              <a:buSzTx/>
              <a:buFontTx/>
              <a:buNone/>
              <a:tabLst/>
              <a:defRPr/>
            </a:pPr>
            <a:r>
              <a:rPr kumimoji="0" lang="en-CA" sz="975" b="0" i="0" u="none" strike="noStrike" kern="1200" cap="none" spc="0" normalizeH="0" baseline="0" noProof="0" dirty="0">
                <a:ln>
                  <a:noFill/>
                </a:ln>
                <a:solidFill>
                  <a:srgbClr val="3A3A3A"/>
                </a:solidFill>
                <a:effectLst/>
                <a:uLnTx/>
                <a:uFillTx/>
                <a:latin typeface="Calibri"/>
                <a:ea typeface="+mn-ea"/>
                <a:cs typeface="+mn-cs"/>
              </a:rPr>
              <a:t>Scout-Guide week is often celebrated with family banquets, special event, award ceremonies or crafts, games and stories about our founder and the beginning of scouting. </a:t>
            </a:r>
          </a:p>
        </p:txBody>
      </p:sp>
      <p:sp>
        <p:nvSpPr>
          <p:cNvPr id="8" name="TextBox 7">
            <a:extLst>
              <a:ext uri="{FF2B5EF4-FFF2-40B4-BE49-F238E27FC236}">
                <a16:creationId xmlns:a16="http://schemas.microsoft.com/office/drawing/2014/main" id="{6A5D0D51-491E-4720-8634-324710463951}"/>
              </a:ext>
            </a:extLst>
          </p:cNvPr>
          <p:cNvSpPr txBox="1"/>
          <p:nvPr/>
        </p:nvSpPr>
        <p:spPr>
          <a:xfrm>
            <a:off x="87597" y="4725144"/>
            <a:ext cx="8968806" cy="692497"/>
          </a:xfrm>
          <a:prstGeom prst="rect">
            <a:avLst/>
          </a:prstGeom>
          <a:noFill/>
        </p:spPr>
        <p:txBody>
          <a:bodyPr wrap="square" rtlCol="0">
            <a:spAutoFit/>
          </a:bodyPr>
          <a:lstStyle/>
          <a:p>
            <a:pPr marL="0" marR="0" lvl="0" indent="0" algn="l" defTabSz="457135" rtl="0" eaLnBrk="1" fontAlgn="base" latinLnBrk="0" hangingPunct="1">
              <a:lnSpc>
                <a:spcPct val="100000"/>
              </a:lnSpc>
              <a:spcBef>
                <a:spcPts val="0"/>
              </a:spcBef>
              <a:spcAft>
                <a:spcPts val="0"/>
              </a:spcAft>
              <a:buClrTx/>
              <a:buSzTx/>
              <a:buFontTx/>
              <a:buNone/>
              <a:tabLst/>
              <a:defRPr/>
            </a:pPr>
            <a:r>
              <a:rPr kumimoji="0" lang="en-CA" sz="975" b="1" i="0" u="none" strike="noStrike" kern="1200" cap="none" spc="0" normalizeH="0" baseline="0" noProof="0" dirty="0">
                <a:ln>
                  <a:noFill/>
                </a:ln>
                <a:solidFill>
                  <a:srgbClr val="FF0000"/>
                </a:solidFill>
                <a:effectLst/>
                <a:uLnTx/>
                <a:uFillTx/>
                <a:latin typeface="Calibri"/>
                <a:ea typeface="+mn-ea"/>
                <a:cs typeface="+mn-cs"/>
              </a:rPr>
              <a:t>Our Left hand shake </a:t>
            </a:r>
            <a:r>
              <a:rPr kumimoji="0" lang="en-CA" sz="975" b="1" i="0" u="none" strike="noStrike" kern="1200" cap="none" spc="0" normalizeH="0" baseline="0" noProof="0" dirty="0">
                <a:ln>
                  <a:noFill/>
                </a:ln>
                <a:solidFill>
                  <a:srgbClr val="3A3A3A"/>
                </a:solidFill>
                <a:effectLst/>
                <a:uLnTx/>
                <a:uFillTx/>
                <a:latin typeface="Calibri"/>
                <a:ea typeface="+mn-ea"/>
                <a:cs typeface="+mn-cs"/>
              </a:rPr>
              <a:t> </a:t>
            </a:r>
          </a:p>
          <a:p>
            <a:pPr marL="0" marR="0" lvl="0" indent="0" algn="l" defTabSz="457135" rtl="0" eaLnBrk="1" fontAlgn="base" latinLnBrk="0" hangingPunct="1">
              <a:lnSpc>
                <a:spcPct val="100000"/>
              </a:lnSpc>
              <a:spcBef>
                <a:spcPts val="0"/>
              </a:spcBef>
              <a:spcAft>
                <a:spcPts val="0"/>
              </a:spcAft>
              <a:buClrTx/>
              <a:buSzTx/>
              <a:buFontTx/>
              <a:buNone/>
              <a:tabLst/>
              <a:defRPr/>
            </a:pPr>
            <a:r>
              <a:rPr kumimoji="0" lang="en-CA" sz="975" b="0" i="0" u="none" strike="noStrike" kern="1200" cap="none" spc="0" normalizeH="0" baseline="0" noProof="0" dirty="0">
                <a:ln>
                  <a:noFill/>
                </a:ln>
                <a:solidFill>
                  <a:srgbClr val="3A3A3A"/>
                </a:solidFill>
                <a:effectLst/>
                <a:uLnTx/>
                <a:uFillTx/>
                <a:latin typeface="Calibri"/>
                <a:ea typeface="+mn-ea"/>
                <a:cs typeface="+mn-cs"/>
              </a:rPr>
              <a:t>When Baden-Powell met the Ashanti Warriors, he saluted them with his right </a:t>
            </a:r>
            <a:r>
              <a:rPr kumimoji="0" lang="en-CA" sz="975" b="1" i="0" u="none" strike="noStrike" kern="1200" cap="none" spc="0" normalizeH="0" baseline="0" noProof="0" dirty="0">
                <a:ln>
                  <a:noFill/>
                </a:ln>
                <a:solidFill>
                  <a:srgbClr val="3A3A3A"/>
                </a:solidFill>
                <a:effectLst/>
                <a:uLnTx/>
                <a:uFillTx/>
                <a:latin typeface="Calibri"/>
                <a:ea typeface="+mn-ea"/>
                <a:cs typeface="+mn-cs"/>
              </a:rPr>
              <a:t>hand</a:t>
            </a:r>
            <a:r>
              <a:rPr kumimoji="0" lang="en-CA" sz="975" b="0" i="0" u="none" strike="noStrike" kern="1200" cap="none" spc="0" normalizeH="0" baseline="0" noProof="0" dirty="0">
                <a:ln>
                  <a:noFill/>
                </a:ln>
                <a:solidFill>
                  <a:srgbClr val="3A3A3A"/>
                </a:solidFill>
                <a:effectLst/>
                <a:uLnTx/>
                <a:uFillTx/>
                <a:latin typeface="Calibri"/>
                <a:ea typeface="+mn-ea"/>
                <a:cs typeface="+mn-cs"/>
              </a:rPr>
              <a:t>, but the Ashanti chiefs offered </a:t>
            </a:r>
            <a:r>
              <a:rPr kumimoji="0" lang="en-CA" sz="975" b="1" i="0" u="none" strike="noStrike" kern="1200" cap="none" spc="0" normalizeH="0" baseline="0" noProof="0" dirty="0">
                <a:ln>
                  <a:noFill/>
                </a:ln>
                <a:solidFill>
                  <a:srgbClr val="3A3A3A"/>
                </a:solidFill>
                <a:effectLst/>
                <a:uLnTx/>
                <a:uFillTx/>
                <a:latin typeface="Calibri"/>
                <a:ea typeface="+mn-ea"/>
                <a:cs typeface="+mn-cs"/>
              </a:rPr>
              <a:t>their left hands</a:t>
            </a:r>
            <a:r>
              <a:rPr kumimoji="0" lang="en-CA" sz="975" b="0" i="0" u="none" strike="noStrike" kern="1200" cap="none" spc="0" normalizeH="0" baseline="0" noProof="0" dirty="0">
                <a:ln>
                  <a:noFill/>
                </a:ln>
                <a:solidFill>
                  <a:srgbClr val="3A3A3A"/>
                </a:solidFill>
                <a:effectLst/>
                <a:uLnTx/>
                <a:uFillTx/>
                <a:latin typeface="Calibri"/>
                <a:ea typeface="+mn-ea"/>
                <a:cs typeface="+mn-cs"/>
              </a:rPr>
              <a:t> and said, "In our land only the bravest of the brave </a:t>
            </a:r>
            <a:r>
              <a:rPr kumimoji="0" lang="en-CA" sz="975" b="1" i="0" u="none" strike="noStrike" kern="1200" cap="none" spc="0" normalizeH="0" baseline="0" noProof="0" dirty="0">
                <a:ln>
                  <a:noFill/>
                </a:ln>
                <a:solidFill>
                  <a:srgbClr val="3A3A3A"/>
                </a:solidFill>
                <a:effectLst/>
                <a:uLnTx/>
                <a:uFillTx/>
                <a:latin typeface="Calibri"/>
                <a:ea typeface="+mn-ea"/>
                <a:cs typeface="+mn-cs"/>
              </a:rPr>
              <a:t>shake hands</a:t>
            </a:r>
            <a:r>
              <a:rPr kumimoji="0" lang="en-CA" sz="975" b="0" i="0" u="none" strike="noStrike" kern="1200" cap="none" spc="0" normalizeH="0" baseline="0" noProof="0" dirty="0">
                <a:ln>
                  <a:noFill/>
                </a:ln>
                <a:solidFill>
                  <a:srgbClr val="3A3A3A"/>
                </a:solidFill>
                <a:effectLst/>
                <a:uLnTx/>
                <a:uFillTx/>
                <a:latin typeface="Calibri"/>
                <a:ea typeface="+mn-ea"/>
                <a:cs typeface="+mn-cs"/>
              </a:rPr>
              <a:t> with the </a:t>
            </a:r>
            <a:r>
              <a:rPr kumimoji="0" lang="en-CA" sz="975" b="1" i="0" u="none" strike="noStrike" kern="1200" cap="none" spc="0" normalizeH="0" baseline="0" noProof="0" dirty="0">
                <a:ln>
                  <a:noFill/>
                </a:ln>
                <a:solidFill>
                  <a:srgbClr val="3A3A3A"/>
                </a:solidFill>
                <a:effectLst/>
                <a:uLnTx/>
                <a:uFillTx/>
                <a:latin typeface="Calibri"/>
                <a:ea typeface="+mn-ea"/>
                <a:cs typeface="+mn-cs"/>
              </a:rPr>
              <a:t>left hand</a:t>
            </a:r>
            <a:r>
              <a:rPr kumimoji="0" lang="en-CA" sz="975" b="0" i="0" u="none" strike="noStrike" kern="1200" cap="none" spc="0" normalizeH="0" baseline="0" noProof="0" dirty="0">
                <a:ln>
                  <a:noFill/>
                </a:ln>
                <a:solidFill>
                  <a:srgbClr val="3A3A3A"/>
                </a:solidFill>
                <a:effectLst/>
                <a:uLnTx/>
                <a:uFillTx/>
                <a:latin typeface="Calibri"/>
                <a:ea typeface="+mn-ea"/>
                <a:cs typeface="+mn-cs"/>
              </a:rPr>
              <a:t>, because to </a:t>
            </a:r>
            <a:r>
              <a:rPr kumimoji="0" lang="en-CA" sz="975" b="1" i="0" u="none" strike="noStrike" kern="1200" cap="none" spc="0" normalizeH="0" baseline="0" noProof="0" dirty="0">
                <a:ln>
                  <a:noFill/>
                </a:ln>
                <a:solidFill>
                  <a:srgbClr val="3A3A3A"/>
                </a:solidFill>
                <a:effectLst/>
                <a:uLnTx/>
                <a:uFillTx/>
                <a:latin typeface="Calibri"/>
                <a:ea typeface="+mn-ea"/>
                <a:cs typeface="+mn-cs"/>
              </a:rPr>
              <a:t>do</a:t>
            </a:r>
            <a:r>
              <a:rPr kumimoji="0" lang="en-CA" sz="975" b="0" i="0" u="none" strike="noStrike" kern="1200" cap="none" spc="0" normalizeH="0" baseline="0" noProof="0" dirty="0">
                <a:ln>
                  <a:noFill/>
                </a:ln>
                <a:solidFill>
                  <a:srgbClr val="3A3A3A"/>
                </a:solidFill>
                <a:effectLst/>
                <a:uLnTx/>
                <a:uFillTx/>
                <a:latin typeface="Calibri"/>
                <a:ea typeface="+mn-ea"/>
                <a:cs typeface="+mn-cs"/>
              </a:rPr>
              <a:t> so we must drop our shields and our protection.“ </a:t>
            </a:r>
          </a:p>
          <a:p>
            <a:pPr marL="0" marR="0" lvl="0" indent="0" algn="l" defTabSz="457135" rtl="0" eaLnBrk="1" fontAlgn="base" latinLnBrk="0" hangingPunct="1">
              <a:lnSpc>
                <a:spcPct val="100000"/>
              </a:lnSpc>
              <a:spcBef>
                <a:spcPts val="0"/>
              </a:spcBef>
              <a:spcAft>
                <a:spcPts val="0"/>
              </a:spcAft>
              <a:buClrTx/>
              <a:buSzTx/>
              <a:buFontTx/>
              <a:buNone/>
              <a:tabLst/>
              <a:defRPr/>
            </a:pPr>
            <a:r>
              <a:rPr kumimoji="0" lang="en-CA" sz="975" b="0" i="0" u="none" strike="noStrike" kern="1200" cap="none" spc="0" normalizeH="0" baseline="0" noProof="0" dirty="0">
                <a:ln>
                  <a:noFill/>
                </a:ln>
                <a:solidFill>
                  <a:srgbClr val="3A3A3A"/>
                </a:solidFill>
                <a:effectLst/>
                <a:uLnTx/>
                <a:uFillTx/>
                <a:latin typeface="Calibri"/>
                <a:ea typeface="+mn-ea"/>
                <a:cs typeface="+mn-cs"/>
              </a:rPr>
              <a:t>Today when 2 Scouting members greet each other, we make the scouting sign with our right hands and shake hands with the left hands as a sign of respect and peace. </a:t>
            </a:r>
          </a:p>
        </p:txBody>
      </p:sp>
      <p:pic>
        <p:nvPicPr>
          <p:cNvPr id="9" name="Picture 8">
            <a:extLst>
              <a:ext uri="{FF2B5EF4-FFF2-40B4-BE49-F238E27FC236}">
                <a16:creationId xmlns:a16="http://schemas.microsoft.com/office/drawing/2014/main" id="{069F739B-0383-44F1-B6B9-500115D21661}"/>
              </a:ext>
            </a:extLst>
          </p:cNvPr>
          <p:cNvPicPr>
            <a:picLocks noChangeAspect="1"/>
          </p:cNvPicPr>
          <p:nvPr/>
        </p:nvPicPr>
        <p:blipFill>
          <a:blip r:embed="rId2">
            <a:extLst>
              <a:ext uri="{BEBA8EAE-BF5A-486C-A8C5-ECC9F3942E4B}">
                <a14:imgProps xmlns:a14="http://schemas.microsoft.com/office/drawing/2010/main">
                  <a14:imgLayer r:embed="rId3">
                    <a14:imgEffect>
                      <a14:brightnessContrast contrast="20000"/>
                    </a14:imgEffect>
                  </a14:imgLayer>
                </a14:imgProps>
              </a:ext>
            </a:extLst>
          </a:blip>
          <a:stretch>
            <a:fillRect/>
          </a:stretch>
        </p:blipFill>
        <p:spPr>
          <a:xfrm>
            <a:off x="6174165" y="5588694"/>
            <a:ext cx="1026353" cy="878558"/>
          </a:xfrm>
          <a:prstGeom prst="rect">
            <a:avLst/>
          </a:prstGeom>
        </p:spPr>
      </p:pic>
      <p:pic>
        <p:nvPicPr>
          <p:cNvPr id="10" name="Picture 9">
            <a:extLst>
              <a:ext uri="{FF2B5EF4-FFF2-40B4-BE49-F238E27FC236}">
                <a16:creationId xmlns:a16="http://schemas.microsoft.com/office/drawing/2014/main" id="{2777CF4A-DB7B-48EF-A2BB-D5631883B4B6}"/>
              </a:ext>
            </a:extLst>
          </p:cNvPr>
          <p:cNvPicPr>
            <a:picLocks noChangeAspect="1"/>
          </p:cNvPicPr>
          <p:nvPr/>
        </p:nvPicPr>
        <p:blipFill>
          <a:blip r:embed="rId4"/>
          <a:stretch>
            <a:fillRect/>
          </a:stretch>
        </p:blipFill>
        <p:spPr>
          <a:xfrm>
            <a:off x="5178241" y="5596251"/>
            <a:ext cx="838374" cy="881567"/>
          </a:xfrm>
          <a:prstGeom prst="rect">
            <a:avLst/>
          </a:prstGeom>
        </p:spPr>
      </p:pic>
      <p:pic>
        <p:nvPicPr>
          <p:cNvPr id="11" name="Picture 10">
            <a:extLst>
              <a:ext uri="{FF2B5EF4-FFF2-40B4-BE49-F238E27FC236}">
                <a16:creationId xmlns:a16="http://schemas.microsoft.com/office/drawing/2014/main" id="{BA5577A2-818A-4B20-A159-EF16DA4109A3}"/>
              </a:ext>
            </a:extLst>
          </p:cNvPr>
          <p:cNvPicPr>
            <a:picLocks noChangeAspect="1"/>
          </p:cNvPicPr>
          <p:nvPr/>
        </p:nvPicPr>
        <p:blipFill rotWithShape="1">
          <a:blip r:embed="rId5"/>
          <a:srcRect t="7438" b="6103"/>
          <a:stretch/>
        </p:blipFill>
        <p:spPr>
          <a:xfrm>
            <a:off x="1700528" y="5543125"/>
            <a:ext cx="1665217" cy="879835"/>
          </a:xfrm>
          <a:prstGeom prst="rect">
            <a:avLst/>
          </a:prstGeom>
        </p:spPr>
      </p:pic>
      <p:pic>
        <p:nvPicPr>
          <p:cNvPr id="12" name="Picture 11">
            <a:extLst>
              <a:ext uri="{FF2B5EF4-FFF2-40B4-BE49-F238E27FC236}">
                <a16:creationId xmlns:a16="http://schemas.microsoft.com/office/drawing/2014/main" id="{FC5E2958-4C72-46B1-9299-502601D0E434}"/>
              </a:ext>
            </a:extLst>
          </p:cNvPr>
          <p:cNvPicPr>
            <a:picLocks noChangeAspect="1"/>
          </p:cNvPicPr>
          <p:nvPr/>
        </p:nvPicPr>
        <p:blipFill>
          <a:blip r:embed="rId6"/>
          <a:stretch>
            <a:fillRect/>
          </a:stretch>
        </p:blipFill>
        <p:spPr>
          <a:xfrm>
            <a:off x="820135" y="5546826"/>
            <a:ext cx="653747" cy="885827"/>
          </a:xfrm>
          <a:prstGeom prst="rect">
            <a:avLst/>
          </a:prstGeom>
        </p:spPr>
      </p:pic>
      <p:pic>
        <p:nvPicPr>
          <p:cNvPr id="13" name="Picture 12">
            <a:extLst>
              <a:ext uri="{FF2B5EF4-FFF2-40B4-BE49-F238E27FC236}">
                <a16:creationId xmlns:a16="http://schemas.microsoft.com/office/drawing/2014/main" id="{54EA0678-9AC2-4FE7-A88F-92584207D295}"/>
              </a:ext>
            </a:extLst>
          </p:cNvPr>
          <p:cNvPicPr>
            <a:picLocks noChangeAspect="1"/>
          </p:cNvPicPr>
          <p:nvPr/>
        </p:nvPicPr>
        <p:blipFill>
          <a:blip r:embed="rId7"/>
          <a:stretch>
            <a:fillRect/>
          </a:stretch>
        </p:blipFill>
        <p:spPr>
          <a:xfrm>
            <a:off x="7340345" y="5596251"/>
            <a:ext cx="1201028" cy="876838"/>
          </a:xfrm>
          <a:prstGeom prst="rect">
            <a:avLst/>
          </a:prstGeom>
        </p:spPr>
      </p:pic>
    </p:spTree>
    <p:extLst>
      <p:ext uri="{BB962C8B-B14F-4D97-AF65-F5344CB8AC3E}">
        <p14:creationId xmlns:p14="http://schemas.microsoft.com/office/powerpoint/2010/main" val="12449623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BFD503F0-2A26-4274-896D-F734BC489EC3}"/>
              </a:ext>
            </a:extLst>
          </p:cNvPr>
          <p:cNvSpPr txBox="1"/>
          <p:nvPr/>
        </p:nvSpPr>
        <p:spPr>
          <a:xfrm>
            <a:off x="1043608" y="346578"/>
            <a:ext cx="6833164" cy="523220"/>
          </a:xfrm>
          <a:prstGeom prst="rect">
            <a:avLst/>
          </a:prstGeom>
          <a:noFill/>
        </p:spPr>
        <p:txBody>
          <a:bodyPr wrap="square" rtlCol="0">
            <a:spAutoFit/>
          </a:bodyPr>
          <a:lstStyle/>
          <a:p>
            <a:pPr algn="ctr" defTabSz="685800"/>
            <a:r>
              <a:rPr lang="en-CA" sz="2800" b="1" dirty="0">
                <a:solidFill>
                  <a:srgbClr val="FF0000"/>
                </a:solidFill>
                <a:latin typeface="Bliss 2 Light" panose="02000506030000020004" pitchFamily="50" charset="0"/>
              </a:rPr>
              <a:t>Scouting is for boys and girls ages 5 to 26</a:t>
            </a:r>
          </a:p>
        </p:txBody>
      </p:sp>
      <p:grpSp>
        <p:nvGrpSpPr>
          <p:cNvPr id="10" name="Group 9">
            <a:extLst>
              <a:ext uri="{FF2B5EF4-FFF2-40B4-BE49-F238E27FC236}">
                <a16:creationId xmlns:a16="http://schemas.microsoft.com/office/drawing/2014/main" id="{A196BCF2-67A7-4D1B-8C4B-F6EE7AA5F735}"/>
              </a:ext>
            </a:extLst>
          </p:cNvPr>
          <p:cNvGrpSpPr/>
          <p:nvPr/>
        </p:nvGrpSpPr>
        <p:grpSpPr>
          <a:xfrm>
            <a:off x="4883728" y="1238793"/>
            <a:ext cx="3774466" cy="1785938"/>
            <a:chOff x="4388328" y="1795083"/>
            <a:chExt cx="5032622" cy="2381250"/>
          </a:xfrm>
        </p:grpSpPr>
        <p:pic>
          <p:nvPicPr>
            <p:cNvPr id="11" name="Picture 4" descr="Image result for Beaver scouts">
              <a:extLst>
                <a:ext uri="{FF2B5EF4-FFF2-40B4-BE49-F238E27FC236}">
                  <a16:creationId xmlns:a16="http://schemas.microsoft.com/office/drawing/2014/main" id="{AC298B83-2B04-4348-801D-B61B512B2C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39700" y="1795083"/>
              <a:ext cx="2381250" cy="2381250"/>
            </a:xfrm>
            <a:prstGeom prst="rect">
              <a:avLst/>
            </a:prstGeom>
            <a:noFill/>
            <a:extLst>
              <a:ext uri="{909E8E84-426E-40DD-AFC4-6F175D3DCCD1}">
                <a14:hiddenFill xmlns:a14="http://schemas.microsoft.com/office/drawing/2010/main">
                  <a:solidFill>
                    <a:srgbClr val="FFFFFF"/>
                  </a:solidFill>
                </a14:hiddenFill>
              </a:ext>
            </a:extLst>
          </p:spPr>
        </p:pic>
        <p:sp>
          <p:nvSpPr>
            <p:cNvPr id="12" name="TextBox 11">
              <a:extLst>
                <a:ext uri="{FF2B5EF4-FFF2-40B4-BE49-F238E27FC236}">
                  <a16:creationId xmlns:a16="http://schemas.microsoft.com/office/drawing/2014/main" id="{39C03776-6969-4AC2-9118-54B0C62CAC06}"/>
                </a:ext>
              </a:extLst>
            </p:cNvPr>
            <p:cNvSpPr txBox="1"/>
            <p:nvPr/>
          </p:nvSpPr>
          <p:spPr>
            <a:xfrm>
              <a:off x="4388328" y="2661493"/>
              <a:ext cx="3129347" cy="430887"/>
            </a:xfrm>
            <a:prstGeom prst="rect">
              <a:avLst/>
            </a:prstGeom>
            <a:noFill/>
          </p:spPr>
          <p:txBody>
            <a:bodyPr wrap="square" rtlCol="0">
              <a:spAutoFit/>
            </a:bodyPr>
            <a:lstStyle/>
            <a:p>
              <a:pPr defTabSz="685800"/>
              <a:r>
                <a:rPr lang="en-CA" sz="1500" b="1" dirty="0">
                  <a:solidFill>
                    <a:srgbClr val="FFC000"/>
                  </a:solidFill>
                  <a:latin typeface="Bliss 2 Light" panose="02000506030000020004" pitchFamily="50" charset="0"/>
                </a:rPr>
                <a:t>Cub Scouts – ages 8 to 10</a:t>
              </a:r>
            </a:p>
          </p:txBody>
        </p:sp>
      </p:grpSp>
      <p:grpSp>
        <p:nvGrpSpPr>
          <p:cNvPr id="13" name="Group 12">
            <a:extLst>
              <a:ext uri="{FF2B5EF4-FFF2-40B4-BE49-F238E27FC236}">
                <a16:creationId xmlns:a16="http://schemas.microsoft.com/office/drawing/2014/main" id="{17B4742D-DF90-4BF9-B732-78CEF4E8784F}"/>
              </a:ext>
            </a:extLst>
          </p:cNvPr>
          <p:cNvGrpSpPr/>
          <p:nvPr/>
        </p:nvGrpSpPr>
        <p:grpSpPr>
          <a:xfrm>
            <a:off x="3168464" y="2972077"/>
            <a:ext cx="3961368" cy="1785938"/>
            <a:chOff x="6252679" y="3113123"/>
            <a:chExt cx="5281824" cy="2381250"/>
          </a:xfrm>
        </p:grpSpPr>
        <p:pic>
          <p:nvPicPr>
            <p:cNvPr id="14" name="Picture 10" descr="Related image">
              <a:extLst>
                <a:ext uri="{FF2B5EF4-FFF2-40B4-BE49-F238E27FC236}">
                  <a16:creationId xmlns:a16="http://schemas.microsoft.com/office/drawing/2014/main" id="{7A41CA0B-C5F3-48F8-B1BC-9416DD47E35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5724"/>
            <a:stretch/>
          </p:blipFill>
          <p:spPr bwMode="auto">
            <a:xfrm>
              <a:off x="9527702" y="3113123"/>
              <a:ext cx="2006801" cy="2381250"/>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EFE56F3A-3C95-44E1-8A62-6CB021627533}"/>
                </a:ext>
              </a:extLst>
            </p:cNvPr>
            <p:cNvSpPr txBox="1"/>
            <p:nvPr/>
          </p:nvSpPr>
          <p:spPr>
            <a:xfrm>
              <a:off x="6252679" y="4262425"/>
              <a:ext cx="3684100" cy="430887"/>
            </a:xfrm>
            <a:prstGeom prst="rect">
              <a:avLst/>
            </a:prstGeom>
            <a:noFill/>
          </p:spPr>
          <p:txBody>
            <a:bodyPr wrap="square" rtlCol="0">
              <a:spAutoFit/>
            </a:bodyPr>
            <a:lstStyle/>
            <a:p>
              <a:pPr defTabSz="685800"/>
              <a:r>
                <a:rPr lang="en-CA" sz="1500" b="1" dirty="0">
                  <a:solidFill>
                    <a:srgbClr val="5B9BD5">
                      <a:lumMod val="75000"/>
                    </a:srgbClr>
                  </a:solidFill>
                  <a:latin typeface="Bliss 2 Light" panose="02000506030000020004" pitchFamily="50" charset="0"/>
                </a:rPr>
                <a:t>Venturer Scouts – ages 15 to 18</a:t>
              </a:r>
            </a:p>
          </p:txBody>
        </p:sp>
      </p:grpSp>
      <p:pic>
        <p:nvPicPr>
          <p:cNvPr id="16" name="Picture 6" descr="Related image">
            <a:extLst>
              <a:ext uri="{FF2B5EF4-FFF2-40B4-BE49-F238E27FC236}">
                <a16:creationId xmlns:a16="http://schemas.microsoft.com/office/drawing/2014/main" id="{8C796104-C009-446B-A0D9-EF3F8D8C8DD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82526" y="2295259"/>
            <a:ext cx="1785938" cy="1785938"/>
          </a:xfrm>
          <a:prstGeom prst="rect">
            <a:avLst/>
          </a:prstGeom>
          <a:noFill/>
          <a:extLst>
            <a:ext uri="{909E8E84-426E-40DD-AFC4-6F175D3DCCD1}">
              <a14:hiddenFill xmlns:a14="http://schemas.microsoft.com/office/drawing/2010/main">
                <a:solidFill>
                  <a:srgbClr val="FFFFFF"/>
                </a:solidFill>
              </a14:hiddenFill>
            </a:ext>
          </a:extLst>
        </p:spPr>
      </p:pic>
      <p:sp>
        <p:nvSpPr>
          <p:cNvPr id="17" name="TextBox 16">
            <a:extLst>
              <a:ext uri="{FF2B5EF4-FFF2-40B4-BE49-F238E27FC236}">
                <a16:creationId xmlns:a16="http://schemas.microsoft.com/office/drawing/2014/main" id="{FA2F174B-0254-4437-AF50-324233E9A841}"/>
              </a:ext>
            </a:extLst>
          </p:cNvPr>
          <p:cNvSpPr txBox="1"/>
          <p:nvPr/>
        </p:nvSpPr>
        <p:spPr>
          <a:xfrm>
            <a:off x="2857574" y="3049729"/>
            <a:ext cx="2347009" cy="300082"/>
          </a:xfrm>
          <a:prstGeom prst="rect">
            <a:avLst/>
          </a:prstGeom>
          <a:noFill/>
        </p:spPr>
        <p:txBody>
          <a:bodyPr wrap="square" rtlCol="0">
            <a:spAutoFit/>
          </a:bodyPr>
          <a:lstStyle/>
          <a:p>
            <a:pPr defTabSz="685800"/>
            <a:r>
              <a:rPr lang="en-CA" sz="1350" b="1" dirty="0">
                <a:solidFill>
                  <a:srgbClr val="70AD47">
                    <a:lumMod val="75000"/>
                  </a:srgbClr>
                </a:solidFill>
                <a:latin typeface="Bliss 2 Light" panose="02000506030000020004" pitchFamily="50" charset="0"/>
              </a:rPr>
              <a:t>Scouts – ages 11 to 14 (15)</a:t>
            </a:r>
          </a:p>
        </p:txBody>
      </p:sp>
      <p:grpSp>
        <p:nvGrpSpPr>
          <p:cNvPr id="18" name="Group 17">
            <a:extLst>
              <a:ext uri="{FF2B5EF4-FFF2-40B4-BE49-F238E27FC236}">
                <a16:creationId xmlns:a16="http://schemas.microsoft.com/office/drawing/2014/main" id="{877B0F3F-A688-4F99-9973-35207672D15D}"/>
              </a:ext>
            </a:extLst>
          </p:cNvPr>
          <p:cNvGrpSpPr/>
          <p:nvPr/>
        </p:nvGrpSpPr>
        <p:grpSpPr>
          <a:xfrm>
            <a:off x="482542" y="1118374"/>
            <a:ext cx="3507377" cy="1785938"/>
            <a:chOff x="643389" y="507311"/>
            <a:chExt cx="4676503" cy="2381250"/>
          </a:xfrm>
        </p:grpSpPr>
        <p:sp>
          <p:nvSpPr>
            <p:cNvPr id="19" name="TextBox 18">
              <a:extLst>
                <a:ext uri="{FF2B5EF4-FFF2-40B4-BE49-F238E27FC236}">
                  <a16:creationId xmlns:a16="http://schemas.microsoft.com/office/drawing/2014/main" id="{52162816-FB4D-4525-B149-A25C34B041AB}"/>
                </a:ext>
              </a:extLst>
            </p:cNvPr>
            <p:cNvSpPr txBox="1"/>
            <p:nvPr/>
          </p:nvSpPr>
          <p:spPr>
            <a:xfrm>
              <a:off x="2167390" y="1580113"/>
              <a:ext cx="3152502" cy="430887"/>
            </a:xfrm>
            <a:prstGeom prst="rect">
              <a:avLst/>
            </a:prstGeom>
            <a:noFill/>
          </p:spPr>
          <p:txBody>
            <a:bodyPr wrap="square" rtlCol="0">
              <a:spAutoFit/>
            </a:bodyPr>
            <a:lstStyle/>
            <a:p>
              <a:pPr defTabSz="685800"/>
              <a:r>
                <a:rPr lang="en-CA" sz="1500" b="1" dirty="0">
                  <a:solidFill>
                    <a:srgbClr val="800000"/>
                  </a:solidFill>
                  <a:latin typeface="Bliss 2 Light" panose="02000506030000020004" pitchFamily="50" charset="0"/>
                </a:rPr>
                <a:t>Beaver Scouts – ages 5 to 7</a:t>
              </a:r>
            </a:p>
          </p:txBody>
        </p:sp>
        <p:pic>
          <p:nvPicPr>
            <p:cNvPr id="20" name="Picture 2" descr="Related image">
              <a:extLst>
                <a:ext uri="{FF2B5EF4-FFF2-40B4-BE49-F238E27FC236}">
                  <a16:creationId xmlns:a16="http://schemas.microsoft.com/office/drawing/2014/main" id="{6771B394-3FCB-4133-B11E-28CADF9228A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5623" r="27326"/>
            <a:stretch/>
          </p:blipFill>
          <p:spPr bwMode="auto">
            <a:xfrm>
              <a:off x="643389" y="507311"/>
              <a:ext cx="1358538" cy="238125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21" name="Group 20">
            <a:extLst>
              <a:ext uri="{FF2B5EF4-FFF2-40B4-BE49-F238E27FC236}">
                <a16:creationId xmlns:a16="http://schemas.microsoft.com/office/drawing/2014/main" id="{7DE2CD33-1F76-49EC-9ED8-6ED31066B2C2}"/>
              </a:ext>
            </a:extLst>
          </p:cNvPr>
          <p:cNvGrpSpPr/>
          <p:nvPr/>
        </p:nvGrpSpPr>
        <p:grpSpPr>
          <a:xfrm>
            <a:off x="244826" y="3906670"/>
            <a:ext cx="3744183" cy="2038640"/>
            <a:chOff x="3194180" y="4139813"/>
            <a:chExt cx="4992244" cy="2718187"/>
          </a:xfrm>
        </p:grpSpPr>
        <p:sp>
          <p:nvSpPr>
            <p:cNvPr id="22" name="TextBox 21">
              <a:extLst>
                <a:ext uri="{FF2B5EF4-FFF2-40B4-BE49-F238E27FC236}">
                  <a16:creationId xmlns:a16="http://schemas.microsoft.com/office/drawing/2014/main" id="{8B7D675B-C5B6-4E94-9FF0-34A8861AEEE7}"/>
                </a:ext>
              </a:extLst>
            </p:cNvPr>
            <p:cNvSpPr txBox="1"/>
            <p:nvPr/>
          </p:nvSpPr>
          <p:spPr>
            <a:xfrm>
              <a:off x="4949012" y="5473490"/>
              <a:ext cx="3237412" cy="430887"/>
            </a:xfrm>
            <a:prstGeom prst="rect">
              <a:avLst/>
            </a:prstGeom>
            <a:noFill/>
          </p:spPr>
          <p:txBody>
            <a:bodyPr wrap="square" rtlCol="0">
              <a:spAutoFit/>
            </a:bodyPr>
            <a:lstStyle/>
            <a:p>
              <a:pPr defTabSz="685800"/>
              <a:r>
                <a:rPr lang="en-CA" sz="1500" b="1" dirty="0">
                  <a:solidFill>
                    <a:srgbClr val="FF0000"/>
                  </a:solidFill>
                  <a:latin typeface="Calibri" panose="020F0502020204030204"/>
                </a:rPr>
                <a:t>Rover Scouts – ages 18 to 26</a:t>
              </a:r>
            </a:p>
          </p:txBody>
        </p:sp>
        <p:pic>
          <p:nvPicPr>
            <p:cNvPr id="23" name="Picture 12" descr="Related image">
              <a:extLst>
                <a:ext uri="{FF2B5EF4-FFF2-40B4-BE49-F238E27FC236}">
                  <a16:creationId xmlns:a16="http://schemas.microsoft.com/office/drawing/2014/main" id="{039B0AD7-F0B1-4C26-95CF-14D636FAEFA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94180" y="4139813"/>
              <a:ext cx="1803774" cy="271818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grpSp>
      <p:sp>
        <p:nvSpPr>
          <p:cNvPr id="24" name="TextBox 23">
            <a:extLst>
              <a:ext uri="{FF2B5EF4-FFF2-40B4-BE49-F238E27FC236}">
                <a16:creationId xmlns:a16="http://schemas.microsoft.com/office/drawing/2014/main" id="{034AD51F-9766-4D89-B804-9302D2729AEE}"/>
              </a:ext>
            </a:extLst>
          </p:cNvPr>
          <p:cNvSpPr txBox="1"/>
          <p:nvPr/>
        </p:nvSpPr>
        <p:spPr>
          <a:xfrm>
            <a:off x="3059832" y="5727957"/>
            <a:ext cx="2422676" cy="323165"/>
          </a:xfrm>
          <a:prstGeom prst="rect">
            <a:avLst/>
          </a:prstGeom>
          <a:noFill/>
        </p:spPr>
        <p:txBody>
          <a:bodyPr wrap="square" rtlCol="0">
            <a:spAutoFit/>
          </a:bodyPr>
          <a:lstStyle/>
          <a:p>
            <a:pPr defTabSz="685800"/>
            <a:r>
              <a:rPr lang="en-CA" sz="1500" b="1" dirty="0">
                <a:solidFill>
                  <a:prstClr val="black"/>
                </a:solidFill>
                <a:latin typeface="Calibri" panose="020F0502020204030204"/>
              </a:rPr>
              <a:t>Volunteers – ages 14 and up</a:t>
            </a:r>
          </a:p>
        </p:txBody>
      </p:sp>
      <p:grpSp>
        <p:nvGrpSpPr>
          <p:cNvPr id="25" name="Group 24">
            <a:extLst>
              <a:ext uri="{FF2B5EF4-FFF2-40B4-BE49-F238E27FC236}">
                <a16:creationId xmlns:a16="http://schemas.microsoft.com/office/drawing/2014/main" id="{EE6BD903-6F49-428A-AEF0-C9A567541AF7}"/>
              </a:ext>
            </a:extLst>
          </p:cNvPr>
          <p:cNvGrpSpPr/>
          <p:nvPr/>
        </p:nvGrpSpPr>
        <p:grpSpPr>
          <a:xfrm>
            <a:off x="5482508" y="4970484"/>
            <a:ext cx="1959033" cy="1765277"/>
            <a:chOff x="9583323" y="4223486"/>
            <a:chExt cx="2575433" cy="2481310"/>
          </a:xfrm>
        </p:grpSpPr>
        <p:pic>
          <p:nvPicPr>
            <p:cNvPr id="26" name="Picture 14" descr="Related image">
              <a:extLst>
                <a:ext uri="{FF2B5EF4-FFF2-40B4-BE49-F238E27FC236}">
                  <a16:creationId xmlns:a16="http://schemas.microsoft.com/office/drawing/2014/main" id="{8D072D6C-6F55-450F-A479-3D43AB7EFC54}"/>
                </a:ext>
              </a:extLst>
            </p:cNvPr>
            <p:cNvPicPr>
              <a:picLocks noChangeAspect="1" noChangeArrowheads="1"/>
            </p:cNvPicPr>
            <p:nvPr/>
          </p:nvPicPr>
          <p:blipFill rotWithShape="1">
            <a:blip r:embed="rId7">
              <a:extLst>
                <a:ext uri="{28A0092B-C50C-407E-A947-70E740481C1C}">
                  <a14:useLocalDpi xmlns:a14="http://schemas.microsoft.com/office/drawing/2010/main" val="0"/>
                </a:ext>
              </a:extLst>
            </a:blip>
            <a:srcRect l="11986" t="3508" r="5229"/>
            <a:stretch/>
          </p:blipFill>
          <p:spPr bwMode="auto">
            <a:xfrm>
              <a:off x="10840617" y="4223486"/>
              <a:ext cx="1318139" cy="2481310"/>
            </a:xfrm>
            <a:prstGeom prst="rect">
              <a:avLst/>
            </a:prstGeom>
            <a:noFill/>
            <a:extLst>
              <a:ext uri="{909E8E84-426E-40DD-AFC4-6F175D3DCCD1}">
                <a14:hiddenFill xmlns:a14="http://schemas.microsoft.com/office/drawing/2010/main">
                  <a:solidFill>
                    <a:srgbClr val="FFFFFF"/>
                  </a:solidFill>
                </a14:hiddenFill>
              </a:ext>
            </a:extLst>
          </p:spPr>
        </p:pic>
        <p:pic>
          <p:nvPicPr>
            <p:cNvPr id="27" name="Picture 16" descr="Related image">
              <a:extLst>
                <a:ext uri="{FF2B5EF4-FFF2-40B4-BE49-F238E27FC236}">
                  <a16:creationId xmlns:a16="http://schemas.microsoft.com/office/drawing/2014/main" id="{42A8AFC3-5991-408A-88A6-C33FECF08F65}"/>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2123" t="3418" r="8890" b="2669"/>
            <a:stretch/>
          </p:blipFill>
          <p:spPr bwMode="auto">
            <a:xfrm>
              <a:off x="9583323" y="4223486"/>
              <a:ext cx="1317159" cy="2477760"/>
            </a:xfrm>
            <a:prstGeom prst="rect">
              <a:avLst/>
            </a:prstGeom>
            <a:noFill/>
            <a:extLst>
              <a:ext uri="{909E8E84-426E-40DD-AFC4-6F175D3DCCD1}">
                <a14:hiddenFill xmlns:a14="http://schemas.microsoft.com/office/drawing/2010/main">
                  <a:solidFill>
                    <a:srgbClr val="FFFFFF"/>
                  </a:solidFill>
                </a14:hiddenFill>
              </a:ext>
            </a:extLst>
          </p:spPr>
        </p:pic>
      </p:grpSp>
    </p:spTree>
  </p:cSld>
  <p:clrMapOvr>
    <a:masterClrMapping/>
  </p:clrMapOvr>
  <p:transition>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2891E-24D8-40DA-8E33-B74379E37CFA}"/>
              </a:ext>
            </a:extLst>
          </p:cNvPr>
          <p:cNvSpPr>
            <a:spLocks noGrp="1"/>
          </p:cNvSpPr>
          <p:nvPr>
            <p:ph type="ctrTitle"/>
          </p:nvPr>
        </p:nvSpPr>
        <p:spPr/>
        <p:txBody>
          <a:bodyPr/>
          <a:lstStyle/>
          <a:p>
            <a:r>
              <a:rPr lang="en-CA" dirty="0"/>
              <a:t>Scouting Terms 101</a:t>
            </a:r>
          </a:p>
        </p:txBody>
      </p:sp>
      <p:sp>
        <p:nvSpPr>
          <p:cNvPr id="6" name="Content Placeholder 2">
            <a:extLst>
              <a:ext uri="{FF2B5EF4-FFF2-40B4-BE49-F238E27FC236}">
                <a16:creationId xmlns:a16="http://schemas.microsoft.com/office/drawing/2014/main" id="{99FAD043-6E10-401A-8CED-43F3813E2AE2}"/>
              </a:ext>
            </a:extLst>
          </p:cNvPr>
          <p:cNvSpPr>
            <a:spLocks noGrp="1"/>
          </p:cNvSpPr>
          <p:nvPr>
            <p:ph type="body" sz="quarter" idx="14"/>
          </p:nvPr>
        </p:nvSpPr>
        <p:spPr>
          <a:xfrm>
            <a:off x="107504" y="1118100"/>
            <a:ext cx="9036496" cy="2670940"/>
          </a:xfrm>
        </p:spPr>
        <p:txBody>
          <a:bodyPr>
            <a:normAutofit fontScale="25000" lnSpcReduction="20000"/>
          </a:bodyPr>
          <a:lstStyle/>
          <a:p>
            <a:pPr defTabSz="685800"/>
            <a:r>
              <a:rPr lang="en-CA" sz="5600" b="1" dirty="0">
                <a:solidFill>
                  <a:srgbClr val="C00000"/>
                </a:solidFill>
                <a:latin typeface="Calibri" panose="020F0502020204030204"/>
              </a:rPr>
              <a:t>Scouter</a:t>
            </a:r>
            <a:r>
              <a:rPr lang="en-CA" sz="5600" dirty="0">
                <a:solidFill>
                  <a:prstClr val="black"/>
                </a:solidFill>
                <a:latin typeface="Calibri" panose="020F0502020204030204"/>
              </a:rPr>
              <a:t> – A volunteer in the organization who has completed all screening and training. Although all registered volunteers technically carry the title “scouter”, its most often used for those who work at the Section level with youth.</a:t>
            </a:r>
          </a:p>
          <a:p>
            <a:pPr defTabSz="685800"/>
            <a:endParaRPr lang="en-CA" sz="4000" dirty="0">
              <a:solidFill>
                <a:prstClr val="black"/>
              </a:solidFill>
              <a:latin typeface="Calibri" panose="020F0502020204030204"/>
            </a:endParaRPr>
          </a:p>
          <a:p>
            <a:pPr defTabSz="685800"/>
            <a:r>
              <a:rPr lang="en-CA" sz="5600" b="1" dirty="0">
                <a:solidFill>
                  <a:srgbClr val="C00000"/>
                </a:solidFill>
                <a:latin typeface="Calibri" panose="020F0502020204030204"/>
              </a:rPr>
              <a:t>Group Committee Member </a:t>
            </a:r>
            <a:r>
              <a:rPr lang="en-CA" sz="5600" dirty="0">
                <a:solidFill>
                  <a:prstClr val="black"/>
                </a:solidFill>
                <a:latin typeface="Calibri" panose="020F0502020204030204"/>
              </a:rPr>
              <a:t>– A volunteer who holds a role with the committee that assists the sections within their group. i.e. treasurer, Group Commissioner, fundraiser, administrator, sponsor liaison, etc.</a:t>
            </a:r>
          </a:p>
          <a:p>
            <a:pPr defTabSz="685800"/>
            <a:endParaRPr lang="en-CA" sz="4000" dirty="0">
              <a:solidFill>
                <a:prstClr val="black"/>
              </a:solidFill>
              <a:latin typeface="Calibri" panose="020F0502020204030204"/>
            </a:endParaRPr>
          </a:p>
          <a:p>
            <a:pPr defTabSz="685800"/>
            <a:r>
              <a:rPr lang="en-CA" sz="5600" b="1" dirty="0">
                <a:solidFill>
                  <a:srgbClr val="C00000"/>
                </a:solidFill>
                <a:latin typeface="Calibri" panose="020F0502020204030204"/>
              </a:rPr>
              <a:t>Leader</a:t>
            </a:r>
            <a:r>
              <a:rPr lang="en-CA" sz="5600" dirty="0">
                <a:solidFill>
                  <a:prstClr val="black"/>
                </a:solidFill>
                <a:latin typeface="Calibri" panose="020F0502020204030204"/>
              </a:rPr>
              <a:t> – the title we use for youth members who are in a leadership role such as, patrol leader, youth commissioner, peer mentors, etc. </a:t>
            </a:r>
          </a:p>
          <a:p>
            <a:pPr defTabSz="685800"/>
            <a:endParaRPr lang="en-CA" sz="4000" dirty="0">
              <a:solidFill>
                <a:prstClr val="black"/>
              </a:solidFill>
              <a:latin typeface="Calibri" panose="020F0502020204030204"/>
            </a:endParaRPr>
          </a:p>
          <a:p>
            <a:pPr defTabSz="685800"/>
            <a:r>
              <a:rPr lang="en-CA" sz="5600" b="1" dirty="0">
                <a:solidFill>
                  <a:srgbClr val="C00000"/>
                </a:solidFill>
                <a:latin typeface="Calibri" panose="020F0502020204030204"/>
              </a:rPr>
              <a:t>Rainbow, Tic Tac, Akela, Bagheera </a:t>
            </a:r>
            <a:r>
              <a:rPr lang="en-CA" sz="5600" dirty="0">
                <a:solidFill>
                  <a:prstClr val="black"/>
                </a:solidFill>
                <a:latin typeface="Calibri" panose="020F0502020204030204"/>
              </a:rPr>
              <a:t>– Historically our Beaver and Cub Scouters had “nick names” that were based on the folklore of those programs. Cubs is based on “the Jungle Book” and Beavers is based on the book “Friends of the Forest”. The nick names are characters in these stories. </a:t>
            </a:r>
          </a:p>
          <a:p>
            <a:pPr defTabSz="685800"/>
            <a:endParaRPr lang="en-CA" sz="4000" dirty="0">
              <a:solidFill>
                <a:prstClr val="black"/>
              </a:solidFill>
              <a:latin typeface="Calibri" panose="020F0502020204030204"/>
            </a:endParaRPr>
          </a:p>
          <a:p>
            <a:pPr defTabSz="685800"/>
            <a:r>
              <a:rPr lang="en-CA" sz="5600" b="1" dirty="0">
                <a:solidFill>
                  <a:srgbClr val="C00000"/>
                </a:solidFill>
                <a:latin typeface="Calibri" panose="020F0502020204030204"/>
              </a:rPr>
              <a:t>Necker</a:t>
            </a:r>
            <a:r>
              <a:rPr lang="en-CA" sz="5600" dirty="0">
                <a:solidFill>
                  <a:prstClr val="black"/>
                </a:solidFill>
                <a:latin typeface="Calibri" panose="020F0502020204030204"/>
              </a:rPr>
              <a:t> – The term we use for the “Scarves” that our members wear. These are different colours which tell us what group the member is with. </a:t>
            </a:r>
          </a:p>
          <a:p>
            <a:pPr defTabSz="685800"/>
            <a:endParaRPr lang="en-CA" sz="4000" dirty="0">
              <a:solidFill>
                <a:prstClr val="black"/>
              </a:solidFill>
              <a:latin typeface="Calibri" panose="020F0502020204030204"/>
            </a:endParaRPr>
          </a:p>
          <a:p>
            <a:pPr defTabSz="685800"/>
            <a:r>
              <a:rPr lang="en-CA" sz="5600" b="1" dirty="0">
                <a:solidFill>
                  <a:srgbClr val="C00000"/>
                </a:solidFill>
                <a:latin typeface="Calibri" panose="020F0502020204030204"/>
              </a:rPr>
              <a:t>Woggle</a:t>
            </a:r>
            <a:r>
              <a:rPr lang="en-CA" sz="5600" dirty="0">
                <a:solidFill>
                  <a:prstClr val="black"/>
                </a:solidFill>
                <a:latin typeface="Calibri" panose="020F0502020204030204"/>
              </a:rPr>
              <a:t> – The holder we wear around our </a:t>
            </a:r>
            <a:r>
              <a:rPr lang="en-CA" sz="5600" dirty="0" err="1">
                <a:solidFill>
                  <a:prstClr val="black"/>
                </a:solidFill>
                <a:latin typeface="Calibri" panose="020F0502020204030204"/>
              </a:rPr>
              <a:t>neckers</a:t>
            </a:r>
            <a:r>
              <a:rPr lang="en-CA" sz="5600" dirty="0">
                <a:solidFill>
                  <a:prstClr val="black"/>
                </a:solidFill>
                <a:latin typeface="Calibri" panose="020F0502020204030204"/>
              </a:rPr>
              <a:t>. </a:t>
            </a:r>
          </a:p>
          <a:p>
            <a:pPr defTabSz="685800"/>
            <a:endParaRPr lang="en-CA" sz="4000" dirty="0">
              <a:solidFill>
                <a:prstClr val="black"/>
              </a:solidFill>
              <a:latin typeface="Calibri" panose="020F0502020204030204"/>
            </a:endParaRPr>
          </a:p>
          <a:p>
            <a:pPr defTabSz="685800"/>
            <a:r>
              <a:rPr lang="en-CA" sz="5600" b="1" dirty="0" err="1">
                <a:solidFill>
                  <a:srgbClr val="C00000"/>
                </a:solidFill>
                <a:latin typeface="Calibri" panose="020F0502020204030204"/>
              </a:rPr>
              <a:t>Beaveree</a:t>
            </a:r>
            <a:r>
              <a:rPr lang="en-CA" sz="5600" b="1" dirty="0">
                <a:solidFill>
                  <a:srgbClr val="C00000"/>
                </a:solidFill>
                <a:latin typeface="Calibri" panose="020F0502020204030204"/>
              </a:rPr>
              <a:t>, </a:t>
            </a:r>
            <a:r>
              <a:rPr lang="en-CA" sz="5600" b="1" dirty="0" err="1">
                <a:solidFill>
                  <a:srgbClr val="C00000"/>
                </a:solidFill>
                <a:latin typeface="Calibri" panose="020F0502020204030204"/>
              </a:rPr>
              <a:t>Cuboree</a:t>
            </a:r>
            <a:r>
              <a:rPr lang="en-CA" sz="5600" b="1" dirty="0">
                <a:solidFill>
                  <a:srgbClr val="C00000"/>
                </a:solidFill>
                <a:latin typeface="Calibri" panose="020F0502020204030204"/>
              </a:rPr>
              <a:t>, Jamboree, Camporee </a:t>
            </a:r>
            <a:r>
              <a:rPr lang="en-CA" sz="5600" dirty="0">
                <a:solidFill>
                  <a:prstClr val="black"/>
                </a:solidFill>
                <a:latin typeface="Calibri" panose="020F0502020204030204"/>
              </a:rPr>
              <a:t>– A large gathering of members from multiple groups. </a:t>
            </a:r>
          </a:p>
          <a:p>
            <a:pPr defTabSz="685800"/>
            <a:endParaRPr lang="en-CA" sz="5600" dirty="0">
              <a:solidFill>
                <a:prstClr val="black"/>
              </a:solidFill>
              <a:latin typeface="Calibri" panose="020F0502020204030204"/>
            </a:endParaRPr>
          </a:p>
          <a:p>
            <a:pPr defTabSz="685800"/>
            <a:r>
              <a:rPr lang="en-CA" sz="5600" b="1" dirty="0">
                <a:solidFill>
                  <a:srgbClr val="C00000"/>
                </a:solidFill>
                <a:latin typeface="Calibri" panose="020F0502020204030204"/>
              </a:rPr>
              <a:t>Scouts' Own </a:t>
            </a:r>
            <a:r>
              <a:rPr lang="en-CA" sz="5600" dirty="0">
                <a:solidFill>
                  <a:prstClr val="black"/>
                </a:solidFill>
                <a:latin typeface="Calibri" panose="020F0502020204030204"/>
              </a:rPr>
              <a:t>-</a:t>
            </a:r>
            <a:r>
              <a:rPr lang="en-CA" sz="5600" b="1" dirty="0">
                <a:solidFill>
                  <a:srgbClr val="C00000"/>
                </a:solidFill>
                <a:latin typeface="Calibri" panose="020F0502020204030204"/>
              </a:rPr>
              <a:t> </a:t>
            </a:r>
            <a:r>
              <a:rPr lang="en-CA" sz="5600" dirty="0">
                <a:solidFill>
                  <a:prstClr val="black"/>
                </a:solidFill>
                <a:latin typeface="Calibri" panose="020F0502020204030204"/>
              </a:rPr>
              <a:t>A gathering of Scouts held to help them develop their spirituality and a fuller understanding of the Scout Law. Many groups will include a Scouts’ Own in their closing after each meeting. </a:t>
            </a:r>
          </a:p>
          <a:p>
            <a:pPr marL="135000" indent="-162000">
              <a:lnSpc>
                <a:spcPct val="120000"/>
              </a:lnSpc>
              <a:spcBef>
                <a:spcPts val="600"/>
              </a:spcBef>
              <a:buFont typeface="Wingdings" panose="05000000000000000000" pitchFamily="2" charset="2"/>
              <a:buChar char="Ø"/>
            </a:pPr>
            <a:endParaRPr lang="en-CA" sz="3900" dirty="0"/>
          </a:p>
        </p:txBody>
      </p:sp>
    </p:spTree>
    <p:extLst>
      <p:ext uri="{BB962C8B-B14F-4D97-AF65-F5344CB8AC3E}">
        <p14:creationId xmlns:p14="http://schemas.microsoft.com/office/powerpoint/2010/main" val="40181902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2891E-24D8-40DA-8E33-B74379E37CFA}"/>
              </a:ext>
            </a:extLst>
          </p:cNvPr>
          <p:cNvSpPr>
            <a:spLocks noGrp="1"/>
          </p:cNvSpPr>
          <p:nvPr>
            <p:ph type="ctrTitle"/>
          </p:nvPr>
        </p:nvSpPr>
        <p:spPr/>
        <p:txBody>
          <a:bodyPr/>
          <a:lstStyle/>
          <a:p>
            <a:r>
              <a:rPr lang="en-CA" dirty="0"/>
              <a:t>Where are we? </a:t>
            </a:r>
          </a:p>
        </p:txBody>
      </p:sp>
      <p:pic>
        <p:nvPicPr>
          <p:cNvPr id="7" name="Picture 2" descr="Scouts Canada Council Map.JPG">
            <a:extLst>
              <a:ext uri="{FF2B5EF4-FFF2-40B4-BE49-F238E27FC236}">
                <a16:creationId xmlns:a16="http://schemas.microsoft.com/office/drawing/2014/main" id="{F639E8F2-BE02-4667-9B15-6272801CDD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65469" y="2065310"/>
            <a:ext cx="4688119" cy="3271028"/>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88EE8156-777A-4C39-A875-8BDA1CE72BFD}"/>
              </a:ext>
            </a:extLst>
          </p:cNvPr>
          <p:cNvSpPr txBox="1"/>
          <p:nvPr/>
        </p:nvSpPr>
        <p:spPr>
          <a:xfrm>
            <a:off x="5465618" y="1587533"/>
            <a:ext cx="2815937" cy="369332"/>
          </a:xfrm>
          <a:prstGeom prst="rect">
            <a:avLst/>
          </a:prstGeom>
          <a:noFill/>
        </p:spPr>
        <p:txBody>
          <a:bodyPr wrap="square" rtlCol="0">
            <a:spAutoFit/>
          </a:bodyPr>
          <a:lstStyle/>
          <a:p>
            <a:pPr defTabSz="685800"/>
            <a:r>
              <a:rPr lang="en-CA" b="1" dirty="0">
                <a:solidFill>
                  <a:srgbClr val="FF0000"/>
                </a:solidFill>
                <a:latin typeface="Calibri" panose="020F0502020204030204"/>
              </a:rPr>
              <a:t>20 Councils Across Canada</a:t>
            </a:r>
          </a:p>
        </p:txBody>
      </p:sp>
      <p:pic>
        <p:nvPicPr>
          <p:cNvPr id="9" name="Picture 2" descr="http://voy.scouts.ca/sites/default/files/VC%20Territory%20Map%202013.png">
            <a:extLst>
              <a:ext uri="{FF2B5EF4-FFF2-40B4-BE49-F238E27FC236}">
                <a16:creationId xmlns:a16="http://schemas.microsoft.com/office/drawing/2014/main" id="{6E3BA2A0-1AF5-4FCE-B165-AB7F5B30AB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892" y="1769965"/>
            <a:ext cx="4094550" cy="3657269"/>
          </a:xfrm>
          <a:prstGeom prst="rect">
            <a:avLst/>
          </a:prstGeom>
          <a:noFill/>
          <a:extLst>
            <a:ext uri="{909E8E84-426E-40DD-AFC4-6F175D3DCCD1}">
              <a14:hiddenFill xmlns:a14="http://schemas.microsoft.com/office/drawing/2010/main">
                <a:solidFill>
                  <a:srgbClr val="FFFFFF"/>
                </a:solidFill>
              </a14:hiddenFill>
            </a:ext>
          </a:extLst>
        </p:spPr>
      </p:pic>
      <p:sp>
        <p:nvSpPr>
          <p:cNvPr id="10" name="Pentagon 4">
            <a:extLst>
              <a:ext uri="{FF2B5EF4-FFF2-40B4-BE49-F238E27FC236}">
                <a16:creationId xmlns:a16="http://schemas.microsoft.com/office/drawing/2014/main" id="{EF5A40EE-AA3D-466F-BCA9-5F9A0C148247}"/>
              </a:ext>
            </a:extLst>
          </p:cNvPr>
          <p:cNvSpPr/>
          <p:nvPr/>
        </p:nvSpPr>
        <p:spPr>
          <a:xfrm flipH="1">
            <a:off x="2127221" y="2384927"/>
            <a:ext cx="1912229" cy="323166"/>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en-CA" sz="1350">
              <a:solidFill>
                <a:prstClr val="white"/>
              </a:solidFill>
              <a:latin typeface="Calibri" panose="020F0502020204030204"/>
            </a:endParaRPr>
          </a:p>
        </p:txBody>
      </p:sp>
      <p:sp>
        <p:nvSpPr>
          <p:cNvPr id="11" name="TextBox 10">
            <a:extLst>
              <a:ext uri="{FF2B5EF4-FFF2-40B4-BE49-F238E27FC236}">
                <a16:creationId xmlns:a16="http://schemas.microsoft.com/office/drawing/2014/main" id="{42E84CBB-DA63-4528-94B0-D2C0F6FB91F9}"/>
              </a:ext>
            </a:extLst>
          </p:cNvPr>
          <p:cNvSpPr txBox="1"/>
          <p:nvPr/>
        </p:nvSpPr>
        <p:spPr>
          <a:xfrm flipH="1">
            <a:off x="2344359" y="2384927"/>
            <a:ext cx="1921110" cy="346249"/>
          </a:xfrm>
          <a:prstGeom prst="rect">
            <a:avLst/>
          </a:prstGeom>
          <a:noFill/>
        </p:spPr>
        <p:txBody>
          <a:bodyPr wrap="square" rtlCol="0">
            <a:spAutoFit/>
          </a:bodyPr>
          <a:lstStyle/>
          <a:p>
            <a:pPr defTabSz="685800"/>
            <a:r>
              <a:rPr lang="en-CA" sz="1650" b="1" dirty="0">
                <a:solidFill>
                  <a:prstClr val="white"/>
                </a:solidFill>
                <a:latin typeface="Calibri" panose="020F0502020204030204"/>
              </a:rPr>
              <a:t>Voyageur Council</a:t>
            </a:r>
          </a:p>
        </p:txBody>
      </p:sp>
    </p:spTree>
    <p:extLst>
      <p:ext uri="{BB962C8B-B14F-4D97-AF65-F5344CB8AC3E}">
        <p14:creationId xmlns:p14="http://schemas.microsoft.com/office/powerpoint/2010/main" val="3952085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72891E-24D8-40DA-8E33-B74379E37CFA}"/>
              </a:ext>
            </a:extLst>
          </p:cNvPr>
          <p:cNvSpPr>
            <a:spLocks noGrp="1"/>
          </p:cNvSpPr>
          <p:nvPr>
            <p:ph type="ctrTitle"/>
          </p:nvPr>
        </p:nvSpPr>
        <p:spPr>
          <a:xfrm>
            <a:off x="685800" y="304800"/>
            <a:ext cx="8203117" cy="838200"/>
          </a:xfrm>
        </p:spPr>
        <p:txBody>
          <a:bodyPr/>
          <a:lstStyle/>
          <a:p>
            <a:pPr algn="ctr"/>
            <a:r>
              <a:rPr lang="en-CA" sz="2400" dirty="0"/>
              <a:t>Program and what can you expect?</a:t>
            </a:r>
          </a:p>
        </p:txBody>
      </p:sp>
      <p:sp>
        <p:nvSpPr>
          <p:cNvPr id="5" name="TextBox 4">
            <a:extLst>
              <a:ext uri="{FF2B5EF4-FFF2-40B4-BE49-F238E27FC236}">
                <a16:creationId xmlns:a16="http://schemas.microsoft.com/office/drawing/2014/main" id="{7E4C7543-4FFE-425F-9195-94DE68E89682}"/>
              </a:ext>
            </a:extLst>
          </p:cNvPr>
          <p:cNvSpPr txBox="1"/>
          <p:nvPr/>
        </p:nvSpPr>
        <p:spPr>
          <a:xfrm>
            <a:off x="5220072" y="4486226"/>
            <a:ext cx="2520280" cy="1815882"/>
          </a:xfrm>
          <a:prstGeom prst="rect">
            <a:avLst/>
          </a:prstGeom>
          <a:noFill/>
        </p:spPr>
        <p:txBody>
          <a:bodyPr wrap="square" rtlCol="0">
            <a:spAutoFit/>
            <a:scene3d>
              <a:camera prst="orthographicFront"/>
              <a:lightRig rig="threePt" dir="t"/>
            </a:scene3d>
            <a:sp3d extrusionH="57150">
              <a:bevelT w="38100" h="38100"/>
            </a:sp3d>
          </a:bodyPr>
          <a:lstStyle/>
          <a:p>
            <a:pPr algn="ctr"/>
            <a:r>
              <a:rPr lang="en-CA" sz="1400" b="1" dirty="0">
                <a:solidFill>
                  <a:srgbClr val="FF0000"/>
                </a:solidFill>
              </a:rPr>
              <a:t>Plan, Do, Review</a:t>
            </a:r>
          </a:p>
          <a:p>
            <a:r>
              <a:rPr lang="en-CA" sz="1400" b="1" dirty="0"/>
              <a:t>We teach our youth AND Scouters to plan their activity, carry out the plan together, and then review the activity and the plan to see what worked, what didn’t and how they can improve next time.  </a:t>
            </a:r>
          </a:p>
        </p:txBody>
      </p:sp>
      <p:sp>
        <p:nvSpPr>
          <p:cNvPr id="7" name="TextBox 6">
            <a:extLst>
              <a:ext uri="{FF2B5EF4-FFF2-40B4-BE49-F238E27FC236}">
                <a16:creationId xmlns:a16="http://schemas.microsoft.com/office/drawing/2014/main" id="{2B1BCF12-93FF-4BE3-9002-8143D316BC06}"/>
              </a:ext>
            </a:extLst>
          </p:cNvPr>
          <p:cNvSpPr txBox="1"/>
          <p:nvPr/>
        </p:nvSpPr>
        <p:spPr>
          <a:xfrm>
            <a:off x="179169" y="1304711"/>
            <a:ext cx="8647589" cy="3046988"/>
          </a:xfrm>
          <a:prstGeom prst="rect">
            <a:avLst/>
          </a:prstGeom>
          <a:noFill/>
        </p:spPr>
        <p:txBody>
          <a:bodyPr wrap="square" rtlCol="0">
            <a:spAutoFit/>
            <a:scene3d>
              <a:camera prst="orthographicFront"/>
              <a:lightRig rig="threePt" dir="t"/>
            </a:scene3d>
            <a:sp3d extrusionH="57150">
              <a:bevelT w="38100" h="38100"/>
            </a:sp3d>
          </a:bodyPr>
          <a:lstStyle/>
          <a:p>
            <a:pPr algn="ctr"/>
            <a:r>
              <a:rPr lang="en-CA" sz="1600" dirty="0">
                <a:solidFill>
                  <a:srgbClr val="FF0000"/>
                </a:solidFill>
                <a:latin typeface="Bliss 2 Light" panose="02000506030000020004" pitchFamily="50" charset="0"/>
              </a:rPr>
              <a:t>Badges and Awards</a:t>
            </a:r>
          </a:p>
          <a:p>
            <a:r>
              <a:rPr lang="en-CA" sz="1600" dirty="0">
                <a:latin typeface="Bliss 2 Light" panose="02000506030000020004" pitchFamily="50" charset="0"/>
              </a:rPr>
              <a:t>Badges and awards are for </a:t>
            </a:r>
            <a:r>
              <a:rPr lang="en-CA" sz="1600" dirty="0">
                <a:solidFill>
                  <a:srgbClr val="00B050"/>
                </a:solidFill>
                <a:latin typeface="Bliss 2 Light" panose="02000506030000020004" pitchFamily="50" charset="0"/>
              </a:rPr>
              <a:t>every section </a:t>
            </a:r>
            <a:r>
              <a:rPr lang="en-CA" sz="1600" dirty="0">
                <a:latin typeface="Bliss 2 Light" panose="02000506030000020004" pitchFamily="50" charset="0"/>
              </a:rPr>
              <a:t>in an age-appropriate level. </a:t>
            </a:r>
          </a:p>
          <a:p>
            <a:r>
              <a:rPr lang="en-CA" sz="1600" dirty="0">
                <a:latin typeface="Bliss 2 Light" panose="02000506030000020004" pitchFamily="50" charset="0"/>
              </a:rPr>
              <a:t>Badges are in 2 categories, Outdoor Adventure Skills (OAS) and Personal Achievement (PAB). </a:t>
            </a:r>
          </a:p>
          <a:p>
            <a:pPr algn="ctr"/>
            <a:r>
              <a:rPr lang="en-CA" sz="1600" b="1" dirty="0">
                <a:solidFill>
                  <a:srgbClr val="FF0000"/>
                </a:solidFill>
                <a:latin typeface="Bliss 2 Light" panose="02000506030000020004" pitchFamily="50" charset="0"/>
              </a:rPr>
              <a:t>Outdoor Adventure Skills </a:t>
            </a:r>
          </a:p>
          <a:p>
            <a:r>
              <a:rPr lang="en-CA" sz="1600" dirty="0">
                <a:latin typeface="Bliss 2 Light" panose="02000506030000020004" pitchFamily="50" charset="0"/>
              </a:rPr>
              <a:t>There are 9 skills and 9 levels for each skill. </a:t>
            </a:r>
            <a:r>
              <a:rPr lang="en-CA" sz="1600" dirty="0">
                <a:solidFill>
                  <a:srgbClr val="00B050"/>
                </a:solidFill>
                <a:latin typeface="Bliss 2 Light" panose="02000506030000020004" pitchFamily="50" charset="0"/>
              </a:rPr>
              <a:t>Youth have their entire time in Scouting</a:t>
            </a:r>
            <a:r>
              <a:rPr lang="en-CA" sz="1600" dirty="0">
                <a:latin typeface="Bliss 2 Light" panose="02000506030000020004" pitchFamily="50" charset="0"/>
              </a:rPr>
              <a:t>, as a participant, to accomplish the level highest possible for them.</a:t>
            </a:r>
            <a:endParaRPr lang="en-CA" sz="1600" b="1" dirty="0">
              <a:latin typeface="Bliss 2 Light" panose="02000506030000020004" pitchFamily="50" charset="0"/>
            </a:endParaRPr>
          </a:p>
          <a:p>
            <a:pPr algn="ctr"/>
            <a:r>
              <a:rPr lang="en-CA" sz="1600" b="1" dirty="0">
                <a:solidFill>
                  <a:srgbClr val="FF0000"/>
                </a:solidFill>
                <a:latin typeface="Bliss 2 Light" panose="02000506030000020004" pitchFamily="50" charset="0"/>
              </a:rPr>
              <a:t>Personal Achievement Badges</a:t>
            </a:r>
          </a:p>
          <a:p>
            <a:r>
              <a:rPr lang="en-CA" sz="1600" dirty="0">
                <a:latin typeface="Bliss 2 Light" panose="02000506030000020004" pitchFamily="50" charset="0"/>
              </a:rPr>
              <a:t>These are badges are designed to allow youth to explore and expand skills and knowledge in areas that are of particular interest to them. In The Canadian Path, Personal Achievement badges are strictly optional. There are 16 PA badges per section. </a:t>
            </a:r>
            <a:r>
              <a:rPr lang="en-CA" sz="1600" dirty="0">
                <a:solidFill>
                  <a:srgbClr val="00B050"/>
                </a:solidFill>
                <a:latin typeface="Bliss 2 Light" panose="02000506030000020004" pitchFamily="50" charset="0"/>
              </a:rPr>
              <a:t>Requirements for these badges are laid out for each child by the child</a:t>
            </a:r>
            <a:r>
              <a:rPr lang="en-CA" sz="1600" dirty="0">
                <a:latin typeface="Bliss 2 Light" panose="02000506030000020004" pitchFamily="50" charset="0"/>
              </a:rPr>
              <a:t>, parent/guardian and Scouter. This is done so that the youth can decide what is “challenging” for them as an individual.</a:t>
            </a:r>
          </a:p>
        </p:txBody>
      </p:sp>
      <p:sp>
        <p:nvSpPr>
          <p:cNvPr id="8" name="TextBox 7">
            <a:extLst>
              <a:ext uri="{FF2B5EF4-FFF2-40B4-BE49-F238E27FC236}">
                <a16:creationId xmlns:a16="http://schemas.microsoft.com/office/drawing/2014/main" id="{64B9CF5B-9467-4DE4-ADD8-949F131FDC63}"/>
              </a:ext>
            </a:extLst>
          </p:cNvPr>
          <p:cNvSpPr txBox="1"/>
          <p:nvPr/>
        </p:nvSpPr>
        <p:spPr>
          <a:xfrm>
            <a:off x="2312433" y="4486226"/>
            <a:ext cx="2727580" cy="2031325"/>
          </a:xfrm>
          <a:prstGeom prst="rect">
            <a:avLst/>
          </a:prstGeom>
          <a:ln>
            <a:solidFill>
              <a:schemeClr val="accent6">
                <a:lumMod val="50000"/>
              </a:schemeClr>
            </a:solidFill>
          </a:ln>
        </p:spPr>
        <p:style>
          <a:lnRef idx="1">
            <a:schemeClr val="accent6"/>
          </a:lnRef>
          <a:fillRef idx="2">
            <a:schemeClr val="accent6"/>
          </a:fillRef>
          <a:effectRef idx="1">
            <a:schemeClr val="accent6"/>
          </a:effectRef>
          <a:fontRef idx="minor">
            <a:schemeClr val="dk1"/>
          </a:fontRef>
        </p:style>
        <p:txBody>
          <a:bodyPr wrap="square" rtlCol="0">
            <a:spAutoFit/>
            <a:scene3d>
              <a:camera prst="orthographicFront"/>
              <a:lightRig rig="threePt" dir="t"/>
            </a:scene3d>
            <a:sp3d extrusionH="57150">
              <a:bevelT w="38100" h="38100"/>
            </a:sp3d>
          </a:bodyPr>
          <a:lstStyle/>
          <a:p>
            <a:pPr algn="ctr"/>
            <a:r>
              <a:rPr lang="en-CA" sz="1400" b="1" dirty="0">
                <a:solidFill>
                  <a:srgbClr val="FF0000"/>
                </a:solidFill>
              </a:rPr>
              <a:t>Youth-Led</a:t>
            </a:r>
          </a:p>
          <a:p>
            <a:r>
              <a:rPr lang="en-CA" sz="1400" b="1" dirty="0"/>
              <a:t>We will ask every child </a:t>
            </a:r>
          </a:p>
          <a:p>
            <a:r>
              <a:rPr lang="en-CA" sz="1400" b="1" dirty="0"/>
              <a:t>“what do you like to do?”</a:t>
            </a:r>
          </a:p>
          <a:p>
            <a:r>
              <a:rPr lang="en-CA" sz="1400" b="1" dirty="0"/>
              <a:t>“What adventures would you like to go on?”</a:t>
            </a:r>
          </a:p>
          <a:p>
            <a:r>
              <a:rPr lang="en-CA" sz="1400" b="1" dirty="0"/>
              <a:t>“What would you like to learn this year?”</a:t>
            </a:r>
          </a:p>
          <a:p>
            <a:r>
              <a:rPr lang="en-CA" sz="1400" b="1" dirty="0"/>
              <a:t>“Is there anything you would like to teach your fellow Scouts?”</a:t>
            </a:r>
          </a:p>
        </p:txBody>
      </p:sp>
      <p:sp>
        <p:nvSpPr>
          <p:cNvPr id="9" name="TextBox 8">
            <a:extLst>
              <a:ext uri="{FF2B5EF4-FFF2-40B4-BE49-F238E27FC236}">
                <a16:creationId xmlns:a16="http://schemas.microsoft.com/office/drawing/2014/main" id="{B3FF751D-D661-4AD0-A729-A403EFE12E3F}"/>
              </a:ext>
            </a:extLst>
          </p:cNvPr>
          <p:cNvSpPr txBox="1"/>
          <p:nvPr/>
        </p:nvSpPr>
        <p:spPr>
          <a:xfrm>
            <a:off x="96135" y="4486227"/>
            <a:ext cx="2216298" cy="2031325"/>
          </a:xfrm>
          <a:prstGeom prst="rect">
            <a:avLst/>
          </a:prstGeom>
          <a:noFill/>
        </p:spPr>
        <p:txBody>
          <a:bodyPr wrap="square" rtlCol="0">
            <a:spAutoFit/>
            <a:scene3d>
              <a:camera prst="orthographicFront"/>
              <a:lightRig rig="threePt" dir="t"/>
            </a:scene3d>
            <a:sp3d extrusionH="57150">
              <a:bevelT w="38100" h="38100"/>
            </a:sp3d>
          </a:bodyPr>
          <a:lstStyle/>
          <a:p>
            <a:pPr algn="ctr"/>
            <a:r>
              <a:rPr lang="en-CA" sz="1400" b="1" dirty="0">
                <a:solidFill>
                  <a:srgbClr val="FF0000"/>
                </a:solidFill>
              </a:rPr>
              <a:t>Program Areas</a:t>
            </a:r>
          </a:p>
          <a:p>
            <a:r>
              <a:rPr lang="en-CA" sz="1400" b="1" dirty="0"/>
              <a:t>There are 6 program areas:</a:t>
            </a:r>
          </a:p>
          <a:p>
            <a:pPr marL="285750" indent="-285750">
              <a:buFontTx/>
              <a:buChar char="-"/>
            </a:pPr>
            <a:r>
              <a:rPr lang="en-CA" sz="1400" b="1" dirty="0"/>
              <a:t>Leadership</a:t>
            </a:r>
          </a:p>
          <a:p>
            <a:pPr marL="285750" indent="-285750">
              <a:buFontTx/>
              <a:buChar char="-"/>
            </a:pPr>
            <a:r>
              <a:rPr lang="en-CA" sz="1400" b="1" dirty="0"/>
              <a:t>Healthy, Active Living</a:t>
            </a:r>
          </a:p>
          <a:p>
            <a:pPr marL="285750" indent="-285750">
              <a:buFontTx/>
              <a:buChar char="-"/>
            </a:pPr>
            <a:r>
              <a:rPr lang="en-CA" sz="1400" b="1" dirty="0"/>
              <a:t>Environment and Outdoors</a:t>
            </a:r>
          </a:p>
          <a:p>
            <a:pPr marL="285750" indent="-285750">
              <a:buFontTx/>
              <a:buChar char="-"/>
            </a:pPr>
            <a:r>
              <a:rPr lang="en-CA" sz="1400" b="1" dirty="0"/>
              <a:t>Citizenship</a:t>
            </a:r>
          </a:p>
          <a:p>
            <a:pPr marL="285750" indent="-285750">
              <a:buFontTx/>
              <a:buChar char="-"/>
            </a:pPr>
            <a:r>
              <a:rPr lang="en-CA" sz="1400" b="1" dirty="0"/>
              <a:t>Creative Expression</a:t>
            </a:r>
          </a:p>
          <a:p>
            <a:pPr marL="285750" indent="-285750">
              <a:buFontTx/>
              <a:buChar char="-"/>
            </a:pPr>
            <a:r>
              <a:rPr lang="en-CA" sz="1400" b="1" dirty="0"/>
              <a:t>Beliefs and Values</a:t>
            </a:r>
          </a:p>
        </p:txBody>
      </p:sp>
      <p:pic>
        <p:nvPicPr>
          <p:cNvPr id="10" name="Picture 2" descr="Image result for Scouts canada canadian path">
            <a:extLst>
              <a:ext uri="{FF2B5EF4-FFF2-40B4-BE49-F238E27FC236}">
                <a16:creationId xmlns:a16="http://schemas.microsoft.com/office/drawing/2014/main" id="{C4E74D6C-8A17-40D4-A4DD-B21FAE019D0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84116" y="8589"/>
            <a:ext cx="870582" cy="87058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mage result for scouts canada personal achievement badges">
            <a:extLst>
              <a:ext uri="{FF2B5EF4-FFF2-40B4-BE49-F238E27FC236}">
                <a16:creationId xmlns:a16="http://schemas.microsoft.com/office/drawing/2014/main" id="{C2D5F081-BEF9-408F-A15B-28734E6624D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3217" y="487275"/>
            <a:ext cx="710823" cy="82929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4" descr="Related image">
            <a:extLst>
              <a:ext uri="{FF2B5EF4-FFF2-40B4-BE49-F238E27FC236}">
                <a16:creationId xmlns:a16="http://schemas.microsoft.com/office/drawing/2014/main" id="{9B898B03-4724-41E9-98C0-6BC95C14969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797" y="149928"/>
            <a:ext cx="707417" cy="82532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Image result for scouts canada personal achievement badges">
            <a:extLst>
              <a:ext uri="{FF2B5EF4-FFF2-40B4-BE49-F238E27FC236}">
                <a16:creationId xmlns:a16="http://schemas.microsoft.com/office/drawing/2014/main" id="{7DEB45E9-1322-4501-925E-E8EEBE2D58D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1116" y="466511"/>
            <a:ext cx="1006487" cy="82532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8" descr="Image result for scouts canada personal achievement badges">
            <a:extLst>
              <a:ext uri="{FF2B5EF4-FFF2-40B4-BE49-F238E27FC236}">
                <a16:creationId xmlns:a16="http://schemas.microsoft.com/office/drawing/2014/main" id="{9E16F57A-FEE7-40B5-8BC2-D51426D67A26}"/>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09583" y="104666"/>
            <a:ext cx="830858" cy="82532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0" descr="Image result for scouts canada outdoor adventure skills badges">
            <a:extLst>
              <a:ext uri="{FF2B5EF4-FFF2-40B4-BE49-F238E27FC236}">
                <a16:creationId xmlns:a16="http://schemas.microsoft.com/office/drawing/2014/main" id="{AE251203-D5F1-422C-915F-5E814D0B5D83}"/>
              </a:ext>
            </a:extLst>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623842" y="5489"/>
            <a:ext cx="870582" cy="870582"/>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2" descr="Related image">
            <a:extLst>
              <a:ext uri="{FF2B5EF4-FFF2-40B4-BE49-F238E27FC236}">
                <a16:creationId xmlns:a16="http://schemas.microsoft.com/office/drawing/2014/main" id="{28279DD8-7BB1-4EDC-BA8E-245297D885AC}"/>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092280" y="0"/>
            <a:ext cx="870582" cy="870582"/>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4" descr="Related image">
            <a:extLst>
              <a:ext uri="{FF2B5EF4-FFF2-40B4-BE49-F238E27FC236}">
                <a16:creationId xmlns:a16="http://schemas.microsoft.com/office/drawing/2014/main" id="{32D43913-8F5F-45D3-862B-E77E9CBB0534}"/>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8036578" y="511600"/>
            <a:ext cx="812187" cy="812187"/>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6" descr="Related image">
            <a:extLst>
              <a:ext uri="{FF2B5EF4-FFF2-40B4-BE49-F238E27FC236}">
                <a16:creationId xmlns:a16="http://schemas.microsoft.com/office/drawing/2014/main" id="{B31CD725-ED12-4B3E-8D64-9FD2D5BA8677}"/>
              </a:ext>
            </a:extLst>
          </p:cNvPr>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127904" y="538730"/>
            <a:ext cx="873035" cy="873035"/>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18" descr="Related image">
            <a:extLst>
              <a:ext uri="{FF2B5EF4-FFF2-40B4-BE49-F238E27FC236}">
                <a16:creationId xmlns:a16="http://schemas.microsoft.com/office/drawing/2014/main" id="{0E89127E-FB25-45CA-AEB4-BD37F2B17290}"/>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8017552" y="929986"/>
            <a:ext cx="809206" cy="8092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49701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 descr="Related image">
            <a:extLst>
              <a:ext uri="{FF2B5EF4-FFF2-40B4-BE49-F238E27FC236}">
                <a16:creationId xmlns:a16="http://schemas.microsoft.com/office/drawing/2014/main" id="{B4A505DC-733B-47C6-A32D-E7EE59BD6DFC}"/>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3503321"/>
            <a:ext cx="4078968" cy="3145972"/>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Related image">
            <a:extLst>
              <a:ext uri="{FF2B5EF4-FFF2-40B4-BE49-F238E27FC236}">
                <a16:creationId xmlns:a16="http://schemas.microsoft.com/office/drawing/2014/main" id="{9A4F90F6-1B4A-46AE-9396-880A20FEAB0C}"/>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0975"/>
          <a:stretch/>
        </p:blipFill>
        <p:spPr bwMode="auto">
          <a:xfrm>
            <a:off x="728633" y="276907"/>
            <a:ext cx="3118238" cy="3018636"/>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D63BEBBE-25FB-4827-9E18-8C1E08B7E836}"/>
              </a:ext>
            </a:extLst>
          </p:cNvPr>
          <p:cNvSpPr txBox="1"/>
          <p:nvPr/>
        </p:nvSpPr>
        <p:spPr>
          <a:xfrm>
            <a:off x="3995937" y="127672"/>
            <a:ext cx="5148064" cy="1477328"/>
          </a:xfrm>
          <a:prstGeom prst="rect">
            <a:avLst/>
          </a:prstGeom>
          <a:ln>
            <a:solidFill>
              <a:srgbClr val="800000"/>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CA" b="1" dirty="0"/>
              <a:t>Promise:</a:t>
            </a:r>
          </a:p>
          <a:p>
            <a:r>
              <a:rPr lang="en-CA" dirty="0"/>
              <a:t>I promise to love God and help take care of the world</a:t>
            </a:r>
          </a:p>
          <a:p>
            <a:r>
              <a:rPr lang="en-CA" dirty="0"/>
              <a:t>Alternative:</a:t>
            </a:r>
          </a:p>
          <a:p>
            <a:r>
              <a:rPr lang="en-US" dirty="0"/>
              <a:t>I promise to be kind and to help take care of the world.</a:t>
            </a:r>
            <a:endParaRPr lang="en-CA" dirty="0"/>
          </a:p>
        </p:txBody>
      </p:sp>
      <p:sp>
        <p:nvSpPr>
          <p:cNvPr id="25" name="TextBox 24">
            <a:extLst>
              <a:ext uri="{FF2B5EF4-FFF2-40B4-BE49-F238E27FC236}">
                <a16:creationId xmlns:a16="http://schemas.microsoft.com/office/drawing/2014/main" id="{0A14A7A8-1A17-4CDA-B3CC-8C6A8ADD4022}"/>
              </a:ext>
            </a:extLst>
          </p:cNvPr>
          <p:cNvSpPr txBox="1"/>
          <p:nvPr/>
        </p:nvSpPr>
        <p:spPr>
          <a:xfrm>
            <a:off x="3984147" y="1654307"/>
            <a:ext cx="2946400" cy="923330"/>
          </a:xfrm>
          <a:prstGeom prst="rect">
            <a:avLst/>
          </a:prstGeom>
          <a:ln>
            <a:solidFill>
              <a:srgbClr val="800000"/>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CA" b="1" dirty="0"/>
              <a:t>Law</a:t>
            </a:r>
            <a:r>
              <a:rPr lang="en-CA" dirty="0"/>
              <a:t>:</a:t>
            </a:r>
          </a:p>
          <a:p>
            <a:r>
              <a:rPr lang="en-CA" dirty="0"/>
              <a:t>A Beaver has fun, works hard and helps family and friends.</a:t>
            </a:r>
          </a:p>
        </p:txBody>
      </p:sp>
      <p:sp>
        <p:nvSpPr>
          <p:cNvPr id="26" name="TextBox 25">
            <a:extLst>
              <a:ext uri="{FF2B5EF4-FFF2-40B4-BE49-F238E27FC236}">
                <a16:creationId xmlns:a16="http://schemas.microsoft.com/office/drawing/2014/main" id="{19DFAC46-F3ED-40B8-A395-240D964FD21A}"/>
              </a:ext>
            </a:extLst>
          </p:cNvPr>
          <p:cNvSpPr txBox="1"/>
          <p:nvPr/>
        </p:nvSpPr>
        <p:spPr>
          <a:xfrm>
            <a:off x="3976331" y="2645047"/>
            <a:ext cx="2641600" cy="646331"/>
          </a:xfrm>
          <a:prstGeom prst="rect">
            <a:avLst/>
          </a:prstGeom>
          <a:ln>
            <a:solidFill>
              <a:srgbClr val="800000"/>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CA" b="1" dirty="0"/>
              <a:t>Motto</a:t>
            </a:r>
            <a:r>
              <a:rPr lang="en-CA" dirty="0"/>
              <a:t>:</a:t>
            </a:r>
          </a:p>
          <a:p>
            <a:r>
              <a:rPr lang="en-CA" dirty="0"/>
              <a:t>Sharing, Sharing, Sharing.</a:t>
            </a:r>
          </a:p>
        </p:txBody>
      </p:sp>
      <p:sp>
        <p:nvSpPr>
          <p:cNvPr id="27" name="TextBox 26">
            <a:extLst>
              <a:ext uri="{FF2B5EF4-FFF2-40B4-BE49-F238E27FC236}">
                <a16:creationId xmlns:a16="http://schemas.microsoft.com/office/drawing/2014/main" id="{594F0143-8E95-4DDD-89EB-BC2F243918DA}"/>
              </a:ext>
            </a:extLst>
          </p:cNvPr>
          <p:cNvSpPr txBox="1"/>
          <p:nvPr/>
        </p:nvSpPr>
        <p:spPr>
          <a:xfrm>
            <a:off x="4427984" y="3500869"/>
            <a:ext cx="2860278" cy="2800767"/>
          </a:xfrm>
          <a:prstGeom prst="rect">
            <a:avLst/>
          </a:prstGeom>
          <a:noFill/>
        </p:spPr>
        <p:txBody>
          <a:bodyPr wrap="square" rtlCol="0">
            <a:spAutoFit/>
          </a:bodyPr>
          <a:lstStyle/>
          <a:p>
            <a:r>
              <a:rPr lang="en-CA" sz="1600" dirty="0">
                <a:solidFill>
                  <a:srgbClr val="800000"/>
                </a:solidFill>
              </a:rPr>
              <a:t>We teach sharing, environment, teamwork and introduce youth to Plan, Do, Review. </a:t>
            </a:r>
          </a:p>
          <a:p>
            <a:endParaRPr lang="en-CA" sz="1600" dirty="0">
              <a:solidFill>
                <a:srgbClr val="800000"/>
              </a:solidFill>
            </a:endParaRPr>
          </a:p>
          <a:p>
            <a:r>
              <a:rPr lang="en-CA" sz="1600" dirty="0">
                <a:solidFill>
                  <a:srgbClr val="800000"/>
                </a:solidFill>
              </a:rPr>
              <a:t>Your Beaver Scout is part of their group or Colony. Each Colony is broken up into small groups called lodges. Each lodge has an “elected” Beaver (usually 3</a:t>
            </a:r>
            <a:r>
              <a:rPr lang="en-CA" sz="1600" baseline="30000" dirty="0">
                <a:solidFill>
                  <a:srgbClr val="800000"/>
                </a:solidFill>
              </a:rPr>
              <a:t>rd</a:t>
            </a:r>
            <a:r>
              <a:rPr lang="en-CA" sz="1600" dirty="0">
                <a:solidFill>
                  <a:srgbClr val="800000"/>
                </a:solidFill>
              </a:rPr>
              <a:t> year) to help them along with the Scouters.</a:t>
            </a:r>
          </a:p>
        </p:txBody>
      </p:sp>
    </p:spTree>
    <p:extLst>
      <p:ext uri="{BB962C8B-B14F-4D97-AF65-F5344CB8AC3E}">
        <p14:creationId xmlns:p14="http://schemas.microsoft.com/office/powerpoint/2010/main" val="38292240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Related image">
            <a:extLst>
              <a:ext uri="{FF2B5EF4-FFF2-40B4-BE49-F238E27FC236}">
                <a16:creationId xmlns:a16="http://schemas.microsoft.com/office/drawing/2014/main" id="{8F87480B-8E5D-4437-B315-AAC61528E93E}"/>
              </a:ext>
            </a:extLst>
          </p:cNvPr>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20546"/>
          <a:stretch/>
        </p:blipFill>
        <p:spPr bwMode="auto">
          <a:xfrm>
            <a:off x="718596" y="163970"/>
            <a:ext cx="3430449" cy="307606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4" descr="Image result for Scouts canada canadian path">
            <a:extLst>
              <a:ext uri="{FF2B5EF4-FFF2-40B4-BE49-F238E27FC236}">
                <a16:creationId xmlns:a16="http://schemas.microsoft.com/office/drawing/2014/main" id="{8CA76785-BC57-43DC-BC60-C767264630E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42663" y="3365224"/>
            <a:ext cx="4382317" cy="3379935"/>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a:extLst>
              <a:ext uri="{FF2B5EF4-FFF2-40B4-BE49-F238E27FC236}">
                <a16:creationId xmlns:a16="http://schemas.microsoft.com/office/drawing/2014/main" id="{69C2CD3E-235A-47A5-8997-D9A6FD3A7FA9}"/>
              </a:ext>
            </a:extLst>
          </p:cNvPr>
          <p:cNvSpPr txBox="1"/>
          <p:nvPr/>
        </p:nvSpPr>
        <p:spPr>
          <a:xfrm>
            <a:off x="4113057" y="163970"/>
            <a:ext cx="5239657" cy="3046988"/>
          </a:xfrm>
          <a:prstGeom prst="rect">
            <a:avLst/>
          </a:prstGeom>
          <a:ln>
            <a:solidFill>
              <a:schemeClr val="accent3">
                <a:lumMod val="75000"/>
              </a:schemeClr>
            </a:solid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en-CA" sz="1600" b="1" dirty="0"/>
              <a:t>Promise:</a:t>
            </a:r>
          </a:p>
          <a:p>
            <a:r>
              <a:rPr lang="en-CA" sz="1600" dirty="0"/>
              <a:t>I promise to do my best,</a:t>
            </a:r>
          </a:p>
          <a:p>
            <a:r>
              <a:rPr lang="en-CA" sz="1600" dirty="0"/>
              <a:t>To love and serve God, to do my duty to the Queen;</a:t>
            </a:r>
          </a:p>
          <a:p>
            <a:r>
              <a:rPr lang="en-CA" sz="1600" dirty="0"/>
              <a:t>To keep the law of the Wolf Cub pack,</a:t>
            </a:r>
          </a:p>
          <a:p>
            <a:r>
              <a:rPr lang="en-CA" sz="1600" dirty="0"/>
              <a:t>And to do a good turn for somebody every day.</a:t>
            </a:r>
          </a:p>
          <a:p>
            <a:endParaRPr lang="en-CA" sz="1600" dirty="0"/>
          </a:p>
          <a:p>
            <a:r>
              <a:rPr lang="en-CA" sz="1600" b="1" dirty="0"/>
              <a:t>Alternative:</a:t>
            </a:r>
          </a:p>
          <a:p>
            <a:r>
              <a:rPr lang="en-US" sz="1600" dirty="0"/>
              <a:t>I promise to do my best, </a:t>
            </a:r>
            <a:br>
              <a:rPr lang="en-US" sz="1600" dirty="0"/>
            </a:br>
            <a:r>
              <a:rPr lang="en-US" sz="1600" dirty="0"/>
              <a:t>To be true to myself, </a:t>
            </a:r>
            <a:br>
              <a:rPr lang="en-US" sz="1600" dirty="0"/>
            </a:br>
            <a:r>
              <a:rPr lang="en-US" sz="1600" dirty="0"/>
              <a:t>To do my duty to my country; </a:t>
            </a:r>
            <a:br>
              <a:rPr lang="en-US" sz="1600" dirty="0"/>
            </a:br>
            <a:r>
              <a:rPr lang="en-US" sz="1600" dirty="0"/>
              <a:t>To keep the law of the Wolf Cub Pack, </a:t>
            </a:r>
            <a:br>
              <a:rPr lang="en-US" sz="1600" dirty="0"/>
            </a:br>
            <a:r>
              <a:rPr lang="en-US" sz="1600" dirty="0"/>
              <a:t>And to do a good turn for somebody every day.</a:t>
            </a:r>
            <a:endParaRPr lang="en-CA" sz="1600" dirty="0"/>
          </a:p>
        </p:txBody>
      </p:sp>
      <p:sp>
        <p:nvSpPr>
          <p:cNvPr id="11" name="TextBox 10">
            <a:extLst>
              <a:ext uri="{FF2B5EF4-FFF2-40B4-BE49-F238E27FC236}">
                <a16:creationId xmlns:a16="http://schemas.microsoft.com/office/drawing/2014/main" id="{287EBC14-753F-455D-8F3F-CBB01E46ACA2}"/>
              </a:ext>
            </a:extLst>
          </p:cNvPr>
          <p:cNvSpPr txBox="1"/>
          <p:nvPr/>
        </p:nvSpPr>
        <p:spPr>
          <a:xfrm>
            <a:off x="4860032" y="3297487"/>
            <a:ext cx="3430449" cy="861774"/>
          </a:xfrm>
          <a:prstGeom prst="rect">
            <a:avLst/>
          </a:prstGeom>
          <a:ln>
            <a:solidFill>
              <a:schemeClr val="accent3">
                <a:lumMod val="75000"/>
              </a:schemeClr>
            </a:solidFill>
          </a:ln>
        </p:spPr>
        <p:style>
          <a:lnRef idx="2">
            <a:schemeClr val="accent2"/>
          </a:lnRef>
          <a:fillRef idx="1">
            <a:schemeClr val="lt1"/>
          </a:fillRef>
          <a:effectRef idx="0">
            <a:schemeClr val="accent2"/>
          </a:effectRef>
          <a:fontRef idx="minor">
            <a:schemeClr val="dk1"/>
          </a:fontRef>
        </p:style>
        <p:txBody>
          <a:bodyPr wrap="square" rtlCol="0">
            <a:spAutoFit/>
          </a:bodyPr>
          <a:lstStyle/>
          <a:p>
            <a:r>
              <a:rPr lang="en-CA" sz="1600" b="1" dirty="0"/>
              <a:t>Law:</a:t>
            </a:r>
          </a:p>
          <a:p>
            <a:r>
              <a:rPr lang="en-CA" sz="1600" dirty="0"/>
              <a:t>The Cub respects the Old Wolf,</a:t>
            </a:r>
          </a:p>
          <a:p>
            <a:r>
              <a:rPr lang="en-CA" sz="1600" dirty="0"/>
              <a:t>The Cub respects himself/herself.</a:t>
            </a:r>
          </a:p>
        </p:txBody>
      </p:sp>
      <p:sp>
        <p:nvSpPr>
          <p:cNvPr id="12" name="TextBox 11">
            <a:extLst>
              <a:ext uri="{FF2B5EF4-FFF2-40B4-BE49-F238E27FC236}">
                <a16:creationId xmlns:a16="http://schemas.microsoft.com/office/drawing/2014/main" id="{91FB6D88-B41B-4FCB-845D-01A1A0F1B738}"/>
              </a:ext>
            </a:extLst>
          </p:cNvPr>
          <p:cNvSpPr txBox="1"/>
          <p:nvPr/>
        </p:nvSpPr>
        <p:spPr>
          <a:xfrm>
            <a:off x="5608326" y="6198988"/>
            <a:ext cx="1497671" cy="584775"/>
          </a:xfrm>
          <a:prstGeom prst="rect">
            <a:avLst/>
          </a:prstGeom>
          <a:ln>
            <a:solidFill>
              <a:schemeClr val="accent3">
                <a:lumMod val="75000"/>
              </a:schemeClr>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r>
              <a:rPr lang="en-CA" sz="1600" b="1" dirty="0"/>
              <a:t>Motto:</a:t>
            </a:r>
          </a:p>
          <a:p>
            <a:r>
              <a:rPr lang="en-CA" sz="1600" dirty="0"/>
              <a:t>Do your best.</a:t>
            </a:r>
          </a:p>
        </p:txBody>
      </p:sp>
      <p:sp>
        <p:nvSpPr>
          <p:cNvPr id="14" name="TextBox 13">
            <a:extLst>
              <a:ext uri="{FF2B5EF4-FFF2-40B4-BE49-F238E27FC236}">
                <a16:creationId xmlns:a16="http://schemas.microsoft.com/office/drawing/2014/main" id="{DB3636EC-EDAD-40B6-A967-898679FB8400}"/>
              </a:ext>
            </a:extLst>
          </p:cNvPr>
          <p:cNvSpPr txBox="1"/>
          <p:nvPr/>
        </p:nvSpPr>
        <p:spPr>
          <a:xfrm>
            <a:off x="4716016" y="4172229"/>
            <a:ext cx="3384376" cy="2308324"/>
          </a:xfrm>
          <a:prstGeom prst="rect">
            <a:avLst/>
          </a:prstGeom>
          <a:noFill/>
        </p:spPr>
        <p:txBody>
          <a:bodyPr wrap="square" rtlCol="0">
            <a:spAutoFit/>
          </a:bodyPr>
          <a:lstStyle/>
          <a:p>
            <a:r>
              <a:rPr lang="en-CA" sz="1600" dirty="0">
                <a:solidFill>
                  <a:schemeClr val="bg2">
                    <a:lumMod val="25000"/>
                  </a:schemeClr>
                </a:solidFill>
              </a:rPr>
              <a:t>We teach about DYB (Do Your Best), introduce responsibility, peer teaching and foundations of planning.</a:t>
            </a:r>
          </a:p>
          <a:p>
            <a:r>
              <a:rPr lang="en-CA" sz="1600" dirty="0">
                <a:solidFill>
                  <a:schemeClr val="bg2">
                    <a:lumMod val="25000"/>
                  </a:schemeClr>
                </a:solidFill>
              </a:rPr>
              <a:t>Your Cub Scout is part of a Cub Pack. Each pack is broken up into small groups called lairs. Each Lair has an “elected” Cub (usually 3</a:t>
            </a:r>
            <a:r>
              <a:rPr lang="en-CA" sz="1600" baseline="30000" dirty="0">
                <a:solidFill>
                  <a:schemeClr val="bg2">
                    <a:lumMod val="25000"/>
                  </a:schemeClr>
                </a:solidFill>
              </a:rPr>
              <a:t>rd</a:t>
            </a:r>
            <a:r>
              <a:rPr lang="en-CA" sz="1600" dirty="0">
                <a:solidFill>
                  <a:schemeClr val="bg2">
                    <a:lumMod val="25000"/>
                  </a:schemeClr>
                </a:solidFill>
              </a:rPr>
              <a:t> year youth) who helps the Lair, along with the Scouters. </a:t>
            </a:r>
          </a:p>
        </p:txBody>
      </p:sp>
    </p:spTree>
    <p:extLst>
      <p:ext uri="{BB962C8B-B14F-4D97-AF65-F5344CB8AC3E}">
        <p14:creationId xmlns:p14="http://schemas.microsoft.com/office/powerpoint/2010/main" val="1071492636"/>
      </p:ext>
    </p:extLst>
  </p:cSld>
  <p:clrMapOvr>
    <a:masterClrMapping/>
  </p:clrMapOvr>
</p:sld>
</file>

<file path=ppt/theme/theme1.xml><?xml version="1.0" encoding="utf-8"?>
<a:theme xmlns:a="http://schemas.openxmlformats.org/drawingml/2006/main" name="Office Theme">
  <a:themeElements>
    <a:clrScheme name="Scouts them">
      <a:dk1>
        <a:srgbClr val="3A3A3A"/>
      </a:dk1>
      <a:lt1>
        <a:sysClr val="window" lastClr="FFFFFF"/>
      </a:lt1>
      <a:dk2>
        <a:srgbClr val="E52418"/>
      </a:dk2>
      <a:lt2>
        <a:srgbClr val="FFFFFF"/>
      </a:lt2>
      <a:accent1>
        <a:srgbClr val="E52418"/>
      </a:accent1>
      <a:accent2>
        <a:srgbClr val="8AC949"/>
      </a:accent2>
      <a:accent3>
        <a:srgbClr val="177DAF"/>
      </a:accent3>
      <a:accent4>
        <a:srgbClr val="E5E6E7"/>
      </a:accent4>
      <a:accent5>
        <a:srgbClr val="7D4413"/>
      </a:accent5>
      <a:accent6>
        <a:srgbClr val="FFFFFF"/>
      </a:accent6>
      <a:hlink>
        <a:srgbClr val="E52418"/>
      </a:hlink>
      <a:folHlink>
        <a:srgbClr val="4B4B4B"/>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9AABA10438A9564A81699DDFB6131BC2" ma:contentTypeVersion="13" ma:contentTypeDescription="Create a new document." ma:contentTypeScope="" ma:versionID="dca5f0a7550cf7b246e050824ed16812">
  <xsd:schema xmlns:xsd="http://www.w3.org/2001/XMLSchema" xmlns:xs="http://www.w3.org/2001/XMLSchema" xmlns:p="http://schemas.microsoft.com/office/2006/metadata/properties" xmlns:ns3="1450b403-16e7-4f4e-9dd2-c174a3827f2b" xmlns:ns4="cda77b00-46ac-4fdd-b048-7fd00db085d3" targetNamespace="http://schemas.microsoft.com/office/2006/metadata/properties" ma:root="true" ma:fieldsID="d15609fce4f5718773b7d2d3acd48465" ns3:_="" ns4:_="">
    <xsd:import namespace="1450b403-16e7-4f4e-9dd2-c174a3827f2b"/>
    <xsd:import namespace="cda77b00-46ac-4fdd-b048-7fd00db085d3"/>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EventHashCode" minOccurs="0"/>
                <xsd:element ref="ns3:MediaServiceGenerationTime"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450b403-16e7-4f4e-9dd2-c174a3827f2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MediaServiceAutoTags" ma:internalName="MediaServiceAutoTags" ma:readOnly="true">
      <xsd:simpleType>
        <xsd:restriction base="dms:Text"/>
      </xsd:simpleType>
    </xsd:element>
    <xsd:element name="MediaServiceOCR" ma:index="12" nillable="true" ma:displayName="MediaServiceOCR" ma:internalName="MediaServiceOCR" ma:readOnly="true">
      <xsd:simpleType>
        <xsd:restriction base="dms:Note">
          <xsd:maxLength value="255"/>
        </xsd:restriction>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da77b00-46ac-4fdd-b048-7fd00db085d3"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SharingHintHash" ma:index="18"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506018D-9A47-4A56-A54F-0A21D654AEEE}">
  <ds:schemaRefs>
    <ds:schemaRef ds:uri="http://schemas.microsoft.com/sharepoint/v3/contenttype/forms"/>
  </ds:schemaRefs>
</ds:datastoreItem>
</file>

<file path=customXml/itemProps2.xml><?xml version="1.0" encoding="utf-8"?>
<ds:datastoreItem xmlns:ds="http://schemas.openxmlformats.org/officeDocument/2006/customXml" ds:itemID="{3A5F8F02-8628-4020-A2A8-712D62AEC352}">
  <ds:schemaRefs>
    <ds:schemaRef ds:uri="http://purl.org/dc/terms/"/>
    <ds:schemaRef ds:uri="1450b403-16e7-4f4e-9dd2-c174a3827f2b"/>
    <ds:schemaRef ds:uri="http://purl.org/dc/elements/1.1/"/>
    <ds:schemaRef ds:uri="http://schemas.microsoft.com/office/infopath/2007/PartnerControls"/>
    <ds:schemaRef ds:uri="http://purl.org/dc/dcmitype/"/>
    <ds:schemaRef ds:uri="http://schemas.microsoft.com/office/2006/metadata/properties"/>
    <ds:schemaRef ds:uri="cda77b00-46ac-4fdd-b048-7fd00db085d3"/>
    <ds:schemaRef ds:uri="http://schemas.microsoft.com/office/2006/documentManagement/type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FA08BFA5-FCB1-4632-81E6-25C15283C06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450b403-16e7-4f4e-9dd2-c174a3827f2b"/>
    <ds:schemaRef ds:uri="cda77b00-46ac-4fdd-b048-7fd00db085d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723</TotalTime>
  <Words>3129</Words>
  <Application>Microsoft Office PowerPoint</Application>
  <PresentationFormat>On-screen Show (4:3)</PresentationFormat>
  <Paragraphs>251</Paragraphs>
  <Slides>24</Slides>
  <Notes>1</Notes>
  <HiddenSlides>2</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Bliss 2 Bold</vt:lpstr>
      <vt:lpstr>Bliss 2 Light</vt:lpstr>
      <vt:lpstr>Calibri</vt:lpstr>
      <vt:lpstr>Wingdings</vt:lpstr>
      <vt:lpstr>Office Theme</vt:lpstr>
      <vt:lpstr>Welcome Parents!  [Group] Parent-Info Night</vt:lpstr>
      <vt:lpstr>A Scout is…</vt:lpstr>
      <vt:lpstr>A Brief History of Scouting</vt:lpstr>
      <vt:lpstr>PowerPoint Presentation</vt:lpstr>
      <vt:lpstr>Scouting Terms 101</vt:lpstr>
      <vt:lpstr>Where are we? </vt:lpstr>
      <vt:lpstr>Program and what can you expect?</vt:lpstr>
      <vt:lpstr>PowerPoint Presentation</vt:lpstr>
      <vt:lpstr>PowerPoint Presentation</vt:lpstr>
      <vt:lpstr>PowerPoint Presentation</vt:lpstr>
      <vt:lpstr>PowerPoint Presentation</vt:lpstr>
      <vt:lpstr>PowerPoint Presentation</vt:lpstr>
      <vt:lpstr>What can you and your child expect in &lt;Group&gt; &lt;Section&gt;? </vt:lpstr>
      <vt:lpstr>What do we have planned as a Group?</vt:lpstr>
      <vt:lpstr>&lt;Group&gt; Website </vt:lpstr>
      <vt:lpstr>Scout Tracker (optional)</vt:lpstr>
      <vt:lpstr>How we fundraise </vt:lpstr>
      <vt:lpstr>PowerPoint Presentation</vt:lpstr>
      <vt:lpstr>How we lead a culture of safety</vt:lpstr>
      <vt:lpstr>Unique Experiences and opportunities for youth</vt:lpstr>
      <vt:lpstr>Volunteering with Scouts Canada</vt:lpstr>
      <vt:lpstr>How we prepare our Scouters</vt:lpstr>
      <vt:lpstr>Wood Badge I </vt:lpstr>
      <vt:lpstr>Links and Resources </vt:lpstr>
    </vt:vector>
  </TitlesOfParts>
  <Company>beta version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Jayne Robertson</dc:creator>
  <cp:lastModifiedBy>Mark Sokolowski</cp:lastModifiedBy>
  <cp:revision>60</cp:revision>
  <dcterms:created xsi:type="dcterms:W3CDTF">2014-09-30T18:42:27Z</dcterms:created>
  <dcterms:modified xsi:type="dcterms:W3CDTF">2023-06-07T14:19:52Z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0x0101009AABA10438A9564A81699DDFB6131BC2</vt:lpwstr>
  </property>
</Properties>
</file>